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7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63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9607-3354-41E6-B9F5-1B63D2826680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9EF83-EEC5-4719-AD3E-D35AE4A9C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8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9EF83-EEC5-4719-AD3E-D35AE4A9CC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6A42-95EC-4BA9-A37F-09168ECE6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A4131-CA92-476A-B9B8-60DBAEB49A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02BE1-4817-42C0-A449-20C31F51D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nl-NL" noProof="0" smtClean="0"/>
              <a:t>Klik op het pictogram als u een tabel wilt toevoegen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1DDA8-8E6F-4C00-9CAB-6A1287B49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C7F37-BDB4-4E0E-8AFF-D59173438A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760D2-4E90-461B-A4AE-182518C45C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3EF1F-FD28-47D6-B951-2B3E44FC7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E7830-498E-430D-9D9C-293796759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29421-55F3-4E07-AAFC-F48B862D8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6AA5B-7A5B-48EC-B0FD-878316455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155D6-1B7D-43EB-8525-1989335DA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AD5A9-6632-4BE2-A497-5CEA25700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14D4B32-5260-40D9-BE2D-668A189B1E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//upload.wikimedia.org/wikipedia/commons/a/a1/HAZMAT_Class_2-1_Flammable_Gas.p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//upload.wikimedia.org/wikipedia/commons/7/7b/HAZMAT_Class_3_Flammable_Liquids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//upload.wikimedia.org/wikipedia/commons/f/fe/HAZMAT_Class_4-1_Flammable_Solid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//upload.wikimedia.org/wikipedia/commons/7/71/HAZMAT_Class_5-1_Oxidizing_Agent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//upload.wikimedia.org/wikipedia/commons/b/b7/HAZMAT_Class_5-2_Organic_Peroxide_Oxidizing_Agent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//upload.wikimedia.org/wikipedia/commons/b/bd/HAZMAT_Class_6-1_Poison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//upload.wikimedia.org/wikipedia/commons/9/9a/HAZMAT_Class_6-2_Biohazard.p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//upload.wikimedia.org/wikipedia/commons/2/27/HAZMAT_Class_8_Corrosive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upload.wikimedia.org/wikipedia/commons/f/ff/Betuweroute_Dodewaard_20080223A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attachments/Bleve%20Demo_youtube_original.mp4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upload.wikimedia.org/wikipedia/commons/e/ee/Nederlands_verkeersbord_C22.sv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//upload.wikimedia.org/wikipedia/commons/b/b2/HAZMAT_Class_1_Explosives.p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304934-83C9-4BAD-9782-84F9833F57C6}" type="slidenum">
              <a:rPr lang="nl-NL" smtClean="0"/>
              <a:pPr/>
              <a:t>1</a:t>
            </a:fld>
            <a:endParaRPr lang="nl-NL" smtClean="0"/>
          </a:p>
        </p:txBody>
      </p:sp>
      <p:pic>
        <p:nvPicPr>
          <p:cNvPr id="3076" name="Picture 2" descr="http://www.feijenoordsemeesters.nl/Ontsporing%20Lage%20Zw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214688"/>
            <a:ext cx="5516563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4" descr="http://www.feijenoordsemeesters.nl/Ontsporing%20Lage%20Zw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8" y="0"/>
            <a:ext cx="5014912" cy="325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 descr="http://www.firetrucks.nl/blikkie34/week3/foto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883852">
            <a:off x="2261117" y="2149475"/>
            <a:ext cx="3681413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10" descr="http://www.nu.nl/img.db/996834+s(350!x234!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428396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6" descr="http://www.rhrr.nl/Images/BMO/Gevaarlijke%20stoffen%20wol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-343566">
            <a:off x="1230679" y="4681538"/>
            <a:ext cx="4429125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12" descr="http://www.brandweeretten-leur.nl/index_bestanden/image2186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604" y="3356992"/>
            <a:ext cx="15621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hoek 9"/>
          <p:cNvSpPr/>
          <p:nvPr/>
        </p:nvSpPr>
        <p:spPr>
          <a:xfrm>
            <a:off x="-24031" y="2132856"/>
            <a:ext cx="27238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nl-NL" sz="3600" b="1" cap="none" spc="0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Dangerous</a:t>
            </a:r>
            <a:r>
              <a:rPr lang="nl-NL" sz="36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br>
              <a:rPr lang="nl-NL" sz="36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nl-NL" sz="3600" b="1" cap="none" spc="0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goods</a:t>
            </a:r>
            <a:endParaRPr lang="en-US" sz="36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 2- </a:t>
            </a:r>
            <a:r>
              <a:rPr lang="nl-NL" sz="3600" dirty="0" err="1" smtClean="0"/>
              <a:t>gases</a:t>
            </a:r>
            <a:r>
              <a:rPr lang="nl-NL" sz="3600" dirty="0" smtClean="0"/>
              <a:t>  </a:t>
            </a:r>
          </a:p>
        </p:txBody>
      </p:sp>
      <p:sp>
        <p:nvSpPr>
          <p:cNvPr id="12291" name="Tijdelijke aanduiding voor inhoud 2"/>
          <p:cNvSpPr>
            <a:spLocks noGrp="1"/>
          </p:cNvSpPr>
          <p:nvPr>
            <p:ph idx="1"/>
          </p:nvPr>
        </p:nvSpPr>
        <p:spPr>
          <a:xfrm>
            <a:off x="-36512" y="1906488"/>
            <a:ext cx="7772400" cy="41148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	Gases which are compressed, liquefied or dissolved under</a:t>
            </a:r>
            <a:br>
              <a:rPr lang="en-US" sz="2000" dirty="0" smtClean="0"/>
            </a:br>
            <a:r>
              <a:rPr lang="en-US" sz="2000" dirty="0" smtClean="0"/>
              <a:t>pressure . Some gases have subsidiary risk classes; poisonous or corrosive.</a:t>
            </a:r>
          </a:p>
          <a:p>
            <a:r>
              <a:rPr lang="en-US" sz="2000" dirty="0" smtClean="0"/>
              <a:t>2.1 </a:t>
            </a:r>
            <a:r>
              <a:rPr lang="en-US" sz="2000" b="1" dirty="0" smtClean="0"/>
              <a:t>Flammable Gas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Gases which ignite on contact with an ignition source, such as acetylene and hydrogen </a:t>
            </a:r>
          </a:p>
          <a:p>
            <a:r>
              <a:rPr lang="en-US" sz="2000" dirty="0" smtClean="0"/>
              <a:t>2.2 </a:t>
            </a:r>
            <a:r>
              <a:rPr lang="en-US" sz="2000" b="1" dirty="0" smtClean="0"/>
              <a:t>Non-Flammable Gases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Gases which are neither flammable nor poisonous. Includes the cryogenic gases/liquids (temperatures of below -100°C) used for cryopreservation and rocket fuels, such as nitrogen and neon. </a:t>
            </a:r>
          </a:p>
          <a:p>
            <a:r>
              <a:rPr lang="en-US" sz="2000" dirty="0" smtClean="0"/>
              <a:t>2.3 </a:t>
            </a:r>
            <a:r>
              <a:rPr lang="en-US" sz="2000" b="1" dirty="0" smtClean="0"/>
              <a:t>Poisonous Gases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Gases liable to cause death or serious injury to human health if inhaled; examples are fluorine, chlorine and hydrogen cyanide. </a:t>
            </a:r>
          </a:p>
        </p:txBody>
      </p:sp>
      <p:sp>
        <p:nvSpPr>
          <p:cNvPr id="12292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57D451-0734-46E3-BFC5-AB5D86E42CD8}" type="slidenum">
              <a:rPr lang="nl-NL" smtClean="0"/>
              <a:pPr/>
              <a:t>10</a:t>
            </a:fld>
            <a:endParaRPr lang="nl-NL" smtClean="0"/>
          </a:p>
        </p:txBody>
      </p:sp>
      <p:pic>
        <p:nvPicPr>
          <p:cNvPr id="12293" name="Picture 8" descr="File:HAZMAT Class 2-1 Flammable Ga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9425" y="0"/>
            <a:ext cx="23145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 3- </a:t>
            </a:r>
            <a:r>
              <a:rPr lang="nl-NL" sz="3600" dirty="0" err="1" smtClean="0"/>
              <a:t>flammable</a:t>
            </a:r>
            <a:r>
              <a:rPr lang="nl-NL" sz="3600" dirty="0" smtClean="0"/>
              <a:t> liquides   </a:t>
            </a:r>
          </a:p>
        </p:txBody>
      </p:sp>
      <p:sp>
        <p:nvSpPr>
          <p:cNvPr id="13315" name="Tijdelijke aanduiding voor inhoud 2"/>
          <p:cNvSpPr>
            <a:spLocks noGrp="1"/>
          </p:cNvSpPr>
          <p:nvPr>
            <p:ph idx="1"/>
          </p:nvPr>
        </p:nvSpPr>
        <p:spPr>
          <a:xfrm>
            <a:off x="-36512" y="2050504"/>
            <a:ext cx="7772400" cy="4114800"/>
          </a:xfrm>
        </p:spPr>
        <p:txBody>
          <a:bodyPr/>
          <a:lstStyle/>
          <a:p>
            <a:r>
              <a:rPr lang="en-US" sz="1800" dirty="0" smtClean="0"/>
              <a:t>Flammable liquids included in Class 3 are included in one of the following packing groups:</a:t>
            </a:r>
          </a:p>
          <a:p>
            <a:r>
              <a:rPr lang="en-US" sz="1800" dirty="0" smtClean="0"/>
              <a:t>Packing Group I: </a:t>
            </a:r>
            <a:br>
              <a:rPr lang="en-US" sz="1800" dirty="0" smtClean="0"/>
            </a:br>
            <a:r>
              <a:rPr lang="en-US" sz="1800" dirty="0" smtClean="0"/>
              <a:t>if they have an initial boiling point of 35°C or less at an absolute pressure of 101.3 </a:t>
            </a:r>
            <a:r>
              <a:rPr lang="en-US" sz="1800" dirty="0" err="1" smtClean="0"/>
              <a:t>kPa</a:t>
            </a:r>
            <a:r>
              <a:rPr lang="en-US" sz="1800" dirty="0" smtClean="0"/>
              <a:t> and </a:t>
            </a:r>
            <a:r>
              <a:rPr lang="en-US" sz="1800" dirty="0" smtClean="0">
                <a:solidFill>
                  <a:srgbClr val="FF0000"/>
                </a:solidFill>
              </a:rPr>
              <a:t>any  flash point</a:t>
            </a:r>
            <a:r>
              <a:rPr lang="en-US" sz="1800" dirty="0" smtClean="0"/>
              <a:t>,  such as  diethyl ether or  carbon disulfide;</a:t>
            </a:r>
          </a:p>
          <a:p>
            <a:r>
              <a:rPr lang="en-US" sz="1800" dirty="0" smtClean="0"/>
              <a:t>Packing Group II: </a:t>
            </a:r>
            <a:br>
              <a:rPr lang="en-US" sz="1800" dirty="0" smtClean="0"/>
            </a:br>
            <a:r>
              <a:rPr lang="en-US" sz="1800" dirty="0" smtClean="0"/>
              <a:t>if they have an initial boiling point greater than 35°C at an absolute pressure of 101.3 </a:t>
            </a:r>
            <a:r>
              <a:rPr lang="en-US" sz="1800" dirty="0" err="1" smtClean="0"/>
              <a:t>kPa</a:t>
            </a:r>
            <a:r>
              <a:rPr lang="en-US" sz="1800" dirty="0" smtClean="0"/>
              <a:t> and </a:t>
            </a:r>
            <a:r>
              <a:rPr lang="en-US" sz="1800" dirty="0" smtClean="0">
                <a:solidFill>
                  <a:srgbClr val="FF0000"/>
                </a:solidFill>
              </a:rPr>
              <a:t>a flash point less than 23°C</a:t>
            </a:r>
            <a:r>
              <a:rPr lang="en-US" sz="1800" dirty="0" smtClean="0"/>
              <a:t>, such as gasoline (petrol) and  acetone  or</a:t>
            </a:r>
          </a:p>
          <a:p>
            <a:r>
              <a:rPr lang="en-US" sz="1800" dirty="0" smtClean="0"/>
              <a:t>Packing Group III: </a:t>
            </a:r>
            <a:br>
              <a:rPr lang="en-US" sz="1800" dirty="0" smtClean="0"/>
            </a:br>
            <a:r>
              <a:rPr lang="en-US" sz="1800" dirty="0" smtClean="0"/>
              <a:t>if the criteria for inclusion in Packing Group I or II are not met, such as kerosene and diesel. </a:t>
            </a:r>
          </a:p>
          <a:p>
            <a:endParaRPr lang="nl-NL" sz="1800" dirty="0" smtClean="0"/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DE5F44-61DB-43CF-B11B-DB474582D6AB}" type="slidenum">
              <a:rPr lang="nl-NL" smtClean="0"/>
              <a:pPr/>
              <a:t>11</a:t>
            </a:fld>
            <a:endParaRPr lang="nl-NL" smtClean="0"/>
          </a:p>
        </p:txBody>
      </p:sp>
      <p:pic>
        <p:nvPicPr>
          <p:cNvPr id="13317" name="Picture 6" descr="File:HAZMAT Class 3 Flammable Liquid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025" y="0"/>
            <a:ext cx="2351088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 4 – </a:t>
            </a:r>
            <a:r>
              <a:rPr lang="nl-NL" sz="3600" dirty="0" err="1" smtClean="0"/>
              <a:t>flammable</a:t>
            </a:r>
            <a:r>
              <a:rPr lang="nl-NL" sz="3600" dirty="0" smtClean="0"/>
              <a:t> </a:t>
            </a:r>
            <a:r>
              <a:rPr lang="nl-NL" sz="3600" dirty="0" err="1" smtClean="0"/>
              <a:t>solids</a:t>
            </a:r>
            <a:r>
              <a:rPr lang="nl-NL" sz="3600" dirty="0" smtClean="0"/>
              <a:t> </a:t>
            </a:r>
          </a:p>
        </p:txBody>
      </p:sp>
      <p:sp>
        <p:nvSpPr>
          <p:cNvPr id="14339" name="Tijdelijke aanduiding voor inhoud 2"/>
          <p:cNvSpPr>
            <a:spLocks noGrp="1"/>
          </p:cNvSpPr>
          <p:nvPr>
            <p:ph idx="1"/>
          </p:nvPr>
        </p:nvSpPr>
        <p:spPr>
          <a:xfrm>
            <a:off x="107504" y="2215405"/>
            <a:ext cx="7653536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smtClean="0"/>
              <a:t>4.1 </a:t>
            </a:r>
            <a:r>
              <a:rPr lang="en-US" sz="2000" b="1" dirty="0" smtClean="0"/>
              <a:t>Flammable Solids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Solid substances that are easily ignited and readily combustible (nitrocellulose, magnesium,  safety or strike-anywhere  matches).</a:t>
            </a:r>
          </a:p>
          <a:p>
            <a:pPr>
              <a:buFontTx/>
              <a:buNone/>
            </a:pPr>
            <a:r>
              <a:rPr lang="en-US" sz="2000" dirty="0" smtClean="0"/>
              <a:t>4.2 </a:t>
            </a:r>
            <a:r>
              <a:rPr lang="en-US" sz="2000" b="1" dirty="0" smtClean="0"/>
              <a:t>Spontaneously Combustible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Solid substances that ignite spontaneously (</a:t>
            </a:r>
            <a:r>
              <a:rPr lang="en-US" sz="2000" dirty="0" err="1" smtClean="0"/>
              <a:t>aluminium</a:t>
            </a:r>
            <a:r>
              <a:rPr lang="en-US" sz="2000" dirty="0" smtClean="0"/>
              <a:t>  alkyls, white phosphorus ).</a:t>
            </a:r>
          </a:p>
          <a:p>
            <a:pPr>
              <a:buFontTx/>
              <a:buNone/>
            </a:pPr>
            <a:r>
              <a:rPr lang="nl-NL" sz="2000" dirty="0" smtClean="0"/>
              <a:t>4.3 </a:t>
            </a:r>
            <a:r>
              <a:rPr lang="nl-NL" sz="2000" b="1" dirty="0" err="1" smtClean="0"/>
              <a:t>Dangerous</a:t>
            </a:r>
            <a:r>
              <a:rPr lang="nl-NL" sz="2000" b="1" dirty="0" smtClean="0"/>
              <a:t> </a:t>
            </a:r>
            <a:r>
              <a:rPr lang="nl-NL" sz="2000" b="1" dirty="0" err="1" smtClean="0"/>
              <a:t>when</a:t>
            </a:r>
            <a:r>
              <a:rPr lang="nl-NL" sz="2000" b="1" dirty="0" smtClean="0"/>
              <a:t> Wet</a:t>
            </a:r>
            <a:r>
              <a:rPr lang="nl-NL" sz="2000" dirty="0" smtClean="0"/>
              <a:t>: </a:t>
            </a:r>
            <a:br>
              <a:rPr lang="nl-NL" sz="2000" dirty="0" smtClean="0"/>
            </a:br>
            <a:r>
              <a:rPr lang="nl-NL" sz="2000" dirty="0" err="1" smtClean="0"/>
              <a:t>Solid</a:t>
            </a:r>
            <a:r>
              <a:rPr lang="nl-NL" sz="2000" dirty="0" smtClean="0"/>
              <a:t> </a:t>
            </a:r>
            <a:r>
              <a:rPr lang="nl-NL" sz="2000" dirty="0" err="1" smtClean="0"/>
              <a:t>substances</a:t>
            </a:r>
            <a:r>
              <a:rPr lang="nl-NL" sz="2000" dirty="0" smtClean="0"/>
              <a:t> </a:t>
            </a:r>
            <a:r>
              <a:rPr lang="nl-NL" sz="2000" dirty="0" err="1" smtClean="0"/>
              <a:t>that</a:t>
            </a:r>
            <a:r>
              <a:rPr lang="nl-NL" sz="2000" dirty="0" smtClean="0"/>
              <a:t> </a:t>
            </a:r>
            <a:r>
              <a:rPr lang="nl-NL" sz="2000" dirty="0" err="1" smtClean="0"/>
              <a:t>emit</a:t>
            </a:r>
            <a:r>
              <a:rPr lang="nl-NL" sz="2000" dirty="0" smtClean="0"/>
              <a:t> a </a:t>
            </a:r>
            <a:r>
              <a:rPr lang="nl-NL" sz="2000" dirty="0" err="1" smtClean="0"/>
              <a:t>flammable</a:t>
            </a:r>
            <a:r>
              <a:rPr lang="nl-NL" sz="2000" dirty="0" smtClean="0"/>
              <a:t> gas </a:t>
            </a:r>
            <a:r>
              <a:rPr lang="nl-NL" sz="2000" dirty="0" err="1" smtClean="0"/>
              <a:t>when</a:t>
            </a:r>
            <a:r>
              <a:rPr lang="nl-NL" sz="2000" dirty="0" smtClean="0"/>
              <a:t> wet </a:t>
            </a:r>
            <a:r>
              <a:rPr lang="nl-NL" sz="2000" dirty="0" err="1" smtClean="0"/>
              <a:t>or</a:t>
            </a:r>
            <a:r>
              <a:rPr lang="nl-NL" sz="2000" dirty="0" smtClean="0"/>
              <a:t> </a:t>
            </a:r>
            <a:r>
              <a:rPr lang="nl-NL" sz="2000" dirty="0" err="1" smtClean="0"/>
              <a:t>react</a:t>
            </a:r>
            <a:r>
              <a:rPr lang="nl-NL" sz="2000" dirty="0" smtClean="0"/>
              <a:t> </a:t>
            </a:r>
            <a:r>
              <a:rPr lang="nl-NL" sz="2000" dirty="0" err="1" smtClean="0"/>
              <a:t>violently</a:t>
            </a:r>
            <a:r>
              <a:rPr lang="nl-NL" sz="2000" dirty="0" smtClean="0"/>
              <a:t> </a:t>
            </a:r>
            <a:r>
              <a:rPr lang="nl-NL" sz="2000" dirty="0" err="1" smtClean="0"/>
              <a:t>with</a:t>
            </a:r>
            <a:r>
              <a:rPr lang="nl-NL" sz="2000" dirty="0" smtClean="0"/>
              <a:t> water (</a:t>
            </a:r>
            <a:r>
              <a:rPr lang="nl-NL" sz="2000" dirty="0" err="1" smtClean="0"/>
              <a:t>sodium</a:t>
            </a:r>
            <a:r>
              <a:rPr lang="nl-NL" sz="2000" dirty="0" smtClean="0"/>
              <a:t>, calcium, </a:t>
            </a:r>
            <a:r>
              <a:rPr lang="nl-NL" sz="2000" dirty="0" err="1" smtClean="0"/>
              <a:t>potassium</a:t>
            </a:r>
            <a:r>
              <a:rPr lang="nl-NL" sz="2000" dirty="0" smtClean="0"/>
              <a:t>, calcium </a:t>
            </a:r>
            <a:r>
              <a:rPr lang="nl-NL" sz="2000" dirty="0" err="1" smtClean="0"/>
              <a:t>carbide</a:t>
            </a:r>
            <a:r>
              <a:rPr lang="nl-NL" sz="2000" dirty="0" smtClean="0"/>
              <a:t>).</a:t>
            </a:r>
          </a:p>
        </p:txBody>
      </p:sp>
      <p:sp>
        <p:nvSpPr>
          <p:cNvPr id="14340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44713A-EA7B-4EE7-AB36-4CC22751D2BA}" type="slidenum">
              <a:rPr lang="nl-NL" smtClean="0"/>
              <a:pPr/>
              <a:t>12</a:t>
            </a:fld>
            <a:endParaRPr lang="nl-NL" smtClean="0"/>
          </a:p>
        </p:txBody>
      </p:sp>
      <p:pic>
        <p:nvPicPr>
          <p:cNvPr id="14341" name="Picture 6" descr="File:HAZMAT Class 4-1 Flammable Solid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250" y="0"/>
            <a:ext cx="18097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2400" dirty="0" err="1" smtClean="0"/>
              <a:t>Class</a:t>
            </a:r>
            <a:r>
              <a:rPr lang="nl-NL" sz="2400" dirty="0" smtClean="0"/>
              <a:t> 5 – </a:t>
            </a:r>
            <a:r>
              <a:rPr lang="nl-NL" sz="2400" dirty="0" err="1" smtClean="0"/>
              <a:t>oxididing</a:t>
            </a:r>
            <a:r>
              <a:rPr lang="nl-NL" sz="2400" dirty="0" smtClean="0"/>
              <a:t> </a:t>
            </a:r>
            <a:r>
              <a:rPr lang="nl-NL" sz="2400" dirty="0" err="1" smtClean="0"/>
              <a:t>agents</a:t>
            </a:r>
            <a:r>
              <a:rPr lang="nl-NL" sz="2400" dirty="0" smtClean="0"/>
              <a:t> and </a:t>
            </a:r>
            <a:r>
              <a:rPr lang="nl-NL" sz="2400" dirty="0" err="1" smtClean="0"/>
              <a:t>organic</a:t>
            </a:r>
            <a:r>
              <a:rPr lang="nl-NL" sz="2400" dirty="0" smtClean="0"/>
              <a:t> peroxides </a:t>
            </a: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230832" y="1999381"/>
            <a:ext cx="7221488" cy="4525963"/>
          </a:xfrm>
        </p:spPr>
        <p:txBody>
          <a:bodyPr/>
          <a:lstStyle/>
          <a:p>
            <a:pPr>
              <a:buFontTx/>
              <a:buNone/>
            </a:pPr>
            <a:r>
              <a:rPr lang="nl-NL" sz="2000" dirty="0" smtClean="0"/>
              <a:t>5.1 </a:t>
            </a:r>
            <a:r>
              <a:rPr lang="nl-NL" sz="2000" dirty="0" err="1" smtClean="0"/>
              <a:t>Oxidizing</a:t>
            </a:r>
            <a:r>
              <a:rPr lang="nl-NL" sz="2000" dirty="0" smtClean="0"/>
              <a:t> </a:t>
            </a:r>
            <a:r>
              <a:rPr lang="nl-NL" sz="2000" dirty="0" err="1" smtClean="0"/>
              <a:t>agents</a:t>
            </a:r>
            <a:r>
              <a:rPr lang="nl-NL" sz="2000" dirty="0" smtClean="0"/>
              <a:t> </a:t>
            </a:r>
            <a:r>
              <a:rPr lang="nl-NL" sz="2000" dirty="0" err="1" smtClean="0"/>
              <a:t>other</a:t>
            </a:r>
            <a:r>
              <a:rPr lang="nl-NL" sz="2000" dirty="0" smtClean="0"/>
              <a:t> </a:t>
            </a:r>
            <a:r>
              <a:rPr lang="nl-NL" sz="2000" dirty="0" err="1" smtClean="0"/>
              <a:t>than</a:t>
            </a:r>
            <a:r>
              <a:rPr lang="nl-NL" sz="2000" dirty="0" smtClean="0"/>
              <a:t> </a:t>
            </a:r>
            <a:r>
              <a:rPr lang="nl-NL" sz="2000" dirty="0" err="1" smtClean="0"/>
              <a:t>organic</a:t>
            </a:r>
            <a:r>
              <a:rPr lang="nl-NL" sz="2000" dirty="0" smtClean="0"/>
              <a:t> peroxides</a:t>
            </a:r>
            <a:br>
              <a:rPr lang="nl-NL" sz="2000" dirty="0" smtClean="0"/>
            </a:br>
            <a:r>
              <a:rPr lang="nl-NL" sz="2000" dirty="0" smtClean="0"/>
              <a:t>(calcium </a:t>
            </a:r>
            <a:r>
              <a:rPr lang="nl-NL" sz="2000" dirty="0" err="1" smtClean="0"/>
              <a:t>hypochlorite</a:t>
            </a:r>
            <a:r>
              <a:rPr lang="nl-NL" sz="2000" dirty="0" smtClean="0"/>
              <a:t>, ammonium </a:t>
            </a:r>
            <a:r>
              <a:rPr lang="nl-NL" sz="2000" dirty="0" err="1" smtClean="0"/>
              <a:t>nitrate</a:t>
            </a:r>
            <a:r>
              <a:rPr lang="nl-NL" sz="2000" dirty="0" smtClean="0"/>
              <a:t>, </a:t>
            </a:r>
            <a:r>
              <a:rPr lang="nl-NL" sz="2000" dirty="0" err="1" smtClean="0"/>
              <a:t>hydrogen</a:t>
            </a:r>
            <a:r>
              <a:rPr lang="nl-NL" sz="2000" dirty="0" smtClean="0"/>
              <a:t> peroxide, </a:t>
            </a:r>
            <a:r>
              <a:rPr lang="nl-NL" sz="2000" dirty="0" err="1" smtClean="0"/>
              <a:t>potassium</a:t>
            </a:r>
            <a:r>
              <a:rPr lang="nl-NL" sz="2000" dirty="0" smtClean="0"/>
              <a:t> </a:t>
            </a:r>
            <a:r>
              <a:rPr lang="nl-NL" sz="2000" dirty="0" err="1" smtClean="0"/>
              <a:t>permanganate</a:t>
            </a:r>
            <a:r>
              <a:rPr lang="nl-NL" sz="2000" dirty="0" smtClean="0"/>
              <a:t>) </a:t>
            </a:r>
          </a:p>
          <a:p>
            <a:pPr>
              <a:buFontTx/>
              <a:buNone/>
            </a:pPr>
            <a:r>
              <a:rPr lang="nl-NL" sz="2000" dirty="0" smtClean="0"/>
              <a:t>5.2 </a:t>
            </a:r>
            <a:r>
              <a:rPr lang="nl-NL" sz="2000" dirty="0" err="1" smtClean="0"/>
              <a:t>Organic</a:t>
            </a:r>
            <a:r>
              <a:rPr lang="nl-NL" sz="2000" dirty="0" smtClean="0"/>
              <a:t> peroxides, </a:t>
            </a:r>
            <a:r>
              <a:rPr lang="nl-NL" sz="2000" dirty="0" err="1" smtClean="0"/>
              <a:t>either</a:t>
            </a:r>
            <a:r>
              <a:rPr lang="nl-NL" sz="2000" dirty="0" smtClean="0"/>
              <a:t> in </a:t>
            </a:r>
            <a:r>
              <a:rPr lang="nl-NL" sz="2000" dirty="0" err="1" smtClean="0"/>
              <a:t>liquid</a:t>
            </a:r>
            <a:r>
              <a:rPr lang="nl-NL" sz="2000" dirty="0" smtClean="0"/>
              <a:t> </a:t>
            </a:r>
            <a:r>
              <a:rPr lang="nl-NL" sz="2000" dirty="0" err="1" smtClean="0"/>
              <a:t>or</a:t>
            </a:r>
            <a:r>
              <a:rPr lang="nl-NL" sz="2000" dirty="0" smtClean="0"/>
              <a:t> </a:t>
            </a:r>
            <a:r>
              <a:rPr lang="nl-NL" sz="2000" dirty="0" err="1" smtClean="0"/>
              <a:t>solid</a:t>
            </a:r>
            <a:r>
              <a:rPr lang="nl-NL" sz="2000" dirty="0" smtClean="0"/>
              <a:t> </a:t>
            </a:r>
            <a:r>
              <a:rPr lang="nl-NL" sz="2000" dirty="0" err="1" smtClean="0"/>
              <a:t>form</a:t>
            </a:r>
            <a:r>
              <a:rPr lang="nl-NL" sz="2000" dirty="0" smtClean="0"/>
              <a:t> </a:t>
            </a:r>
            <a:br>
              <a:rPr lang="nl-NL" sz="2000" dirty="0" smtClean="0"/>
            </a:br>
            <a:r>
              <a:rPr lang="nl-NL" sz="2000" dirty="0" smtClean="0"/>
              <a:t>(</a:t>
            </a:r>
            <a:r>
              <a:rPr lang="nl-NL" sz="2000" dirty="0" err="1" smtClean="0"/>
              <a:t>benzoyl</a:t>
            </a:r>
            <a:r>
              <a:rPr lang="nl-NL" sz="2000" dirty="0" smtClean="0"/>
              <a:t> peroxides, </a:t>
            </a:r>
            <a:r>
              <a:rPr lang="nl-NL" sz="2000" dirty="0" err="1" smtClean="0"/>
              <a:t>cumene</a:t>
            </a:r>
            <a:r>
              <a:rPr lang="nl-NL" sz="2000" dirty="0" smtClean="0"/>
              <a:t> </a:t>
            </a:r>
            <a:r>
              <a:rPr lang="nl-NL" sz="2000" dirty="0" err="1" smtClean="0"/>
              <a:t>hydroperoxide</a:t>
            </a:r>
            <a:r>
              <a:rPr lang="nl-NL" sz="2000" dirty="0" smtClean="0"/>
              <a:t>).</a:t>
            </a:r>
          </a:p>
        </p:txBody>
      </p:sp>
      <p:sp>
        <p:nvSpPr>
          <p:cNvPr id="15364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0299E4-B91E-4280-990D-3587C7215492}" type="slidenum">
              <a:rPr lang="nl-NL" smtClean="0"/>
              <a:pPr/>
              <a:t>13</a:t>
            </a:fld>
            <a:endParaRPr lang="nl-NL" smtClean="0"/>
          </a:p>
        </p:txBody>
      </p:sp>
      <p:pic>
        <p:nvPicPr>
          <p:cNvPr id="15365" name="Picture 6" descr="File:HAZMAT Class 5-1 Oxidizing Agent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9788" y="4903788"/>
            <a:ext cx="1954212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8" descr="File:HAZMAT Class 5-2 Organic Peroxide Oxidizing Agent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733925"/>
            <a:ext cx="21240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2800" dirty="0" err="1" smtClean="0"/>
              <a:t>Class</a:t>
            </a:r>
            <a:r>
              <a:rPr lang="nl-NL" sz="2800" dirty="0" smtClean="0"/>
              <a:t> 6 – </a:t>
            </a:r>
            <a:r>
              <a:rPr lang="nl-NL" sz="2800" dirty="0" err="1" smtClean="0"/>
              <a:t>toxic</a:t>
            </a:r>
            <a:r>
              <a:rPr lang="nl-NL" sz="2800" dirty="0" smtClean="0"/>
              <a:t> and </a:t>
            </a:r>
            <a:r>
              <a:rPr lang="nl-NL" sz="2800" dirty="0" err="1" smtClean="0"/>
              <a:t>infectious</a:t>
            </a:r>
            <a:r>
              <a:rPr lang="nl-NL" sz="2800" dirty="0" smtClean="0"/>
              <a:t> </a:t>
            </a:r>
            <a:r>
              <a:rPr lang="nl-NL" sz="2800" dirty="0" err="1" smtClean="0"/>
              <a:t>substances</a:t>
            </a:r>
            <a:r>
              <a:rPr lang="nl-NL" sz="2800" dirty="0" smtClean="0"/>
              <a:t>  </a:t>
            </a:r>
          </a:p>
        </p:txBody>
      </p:sp>
      <p:sp>
        <p:nvSpPr>
          <p:cNvPr id="16387" name="Tijdelijke aanduiding voor inhoud 2"/>
          <p:cNvSpPr>
            <a:spLocks noGrp="1"/>
          </p:cNvSpPr>
          <p:nvPr>
            <p:ph idx="1"/>
          </p:nvPr>
        </p:nvSpPr>
        <p:spPr>
          <a:xfrm>
            <a:off x="107504" y="1600200"/>
            <a:ext cx="7632848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smtClean="0"/>
              <a:t>6.1a Toxic substances which are liable to cause death or </a:t>
            </a:r>
            <a:br>
              <a:rPr lang="en-US" sz="2000" dirty="0" smtClean="0"/>
            </a:br>
            <a:r>
              <a:rPr lang="en-US" sz="2000" dirty="0" smtClean="0"/>
              <a:t>    serious injury to human health if inhaled, swallowed or by </a:t>
            </a:r>
            <a:br>
              <a:rPr lang="en-US" sz="2000" dirty="0" smtClean="0"/>
            </a:br>
            <a:r>
              <a:rPr lang="en-US" sz="2000" dirty="0" smtClean="0"/>
              <a:t>    skin absorption (potassium cyanide, mercuric chloride).</a:t>
            </a:r>
          </a:p>
          <a:p>
            <a:pPr>
              <a:buFontTx/>
              <a:buNone/>
            </a:pPr>
            <a:r>
              <a:rPr lang="en-US" sz="2000" dirty="0" smtClean="0"/>
              <a:t>6.1b Toxic substances which are harmful to human health </a:t>
            </a:r>
            <a:br>
              <a:rPr lang="en-US" sz="2000" dirty="0" smtClean="0"/>
            </a:br>
            <a:r>
              <a:rPr lang="en-US" sz="2000" dirty="0" smtClean="0"/>
              <a:t>    (pesticides, </a:t>
            </a:r>
            <a:r>
              <a:rPr lang="en-US" sz="2000" dirty="0" err="1" smtClean="0"/>
              <a:t>methylene</a:t>
            </a:r>
            <a:r>
              <a:rPr lang="en-US" sz="2000" dirty="0" smtClean="0"/>
              <a:t> chloride).</a:t>
            </a:r>
          </a:p>
          <a:p>
            <a:pPr>
              <a:buFontTx/>
              <a:buNone/>
            </a:pPr>
            <a:r>
              <a:rPr lang="en-US" sz="2000" dirty="0" smtClean="0"/>
              <a:t>6.2   </a:t>
            </a:r>
            <a:r>
              <a:rPr lang="en-US" sz="2000" dirty="0" err="1" smtClean="0"/>
              <a:t>Biohazardous</a:t>
            </a:r>
            <a:r>
              <a:rPr lang="en-US" sz="2000" dirty="0" smtClean="0"/>
              <a:t> substances; the World Health Organization </a:t>
            </a:r>
            <a:br>
              <a:rPr lang="en-US" sz="2000" dirty="0" smtClean="0"/>
            </a:br>
            <a:r>
              <a:rPr lang="en-US" sz="2000" dirty="0" smtClean="0"/>
              <a:t>   (WHO) divides this class into two categories: </a:t>
            </a:r>
          </a:p>
          <a:p>
            <a:pPr>
              <a:buFontTx/>
              <a:buNone/>
            </a:pPr>
            <a:r>
              <a:rPr lang="en-US" sz="2000" b="1" dirty="0" smtClean="0"/>
              <a:t>	   Category A</a:t>
            </a:r>
            <a:r>
              <a:rPr lang="en-US" sz="2000" dirty="0" smtClean="0"/>
              <a:t>: Infectious;  </a:t>
            </a:r>
          </a:p>
          <a:p>
            <a:pPr>
              <a:buFontTx/>
              <a:buNone/>
            </a:pPr>
            <a:r>
              <a:rPr lang="en-US" sz="2000" b="1" dirty="0" smtClean="0"/>
              <a:t>	   Category B</a:t>
            </a:r>
            <a:r>
              <a:rPr lang="en-US" sz="2000" dirty="0" smtClean="0"/>
              <a:t>: Samples (virus cultures, pathology specimens,</a:t>
            </a:r>
            <a:br>
              <a:rPr lang="en-US" sz="2000" dirty="0" smtClean="0"/>
            </a:br>
            <a:r>
              <a:rPr lang="en-US" sz="2000" dirty="0" smtClean="0"/>
              <a:t>                        used intravenous needles).</a:t>
            </a:r>
            <a:endParaRPr lang="nl-NL" sz="2000" dirty="0" smtClean="0"/>
          </a:p>
        </p:txBody>
      </p:sp>
      <p:sp>
        <p:nvSpPr>
          <p:cNvPr id="16388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510862-4337-41B6-8793-B65CB715B6A0}" type="slidenum">
              <a:rPr lang="nl-NL" smtClean="0"/>
              <a:pPr/>
              <a:t>14</a:t>
            </a:fld>
            <a:endParaRPr lang="nl-NL" smtClean="0"/>
          </a:p>
        </p:txBody>
      </p:sp>
      <p:pic>
        <p:nvPicPr>
          <p:cNvPr id="16389" name="Picture 6" descr="File:HAZMAT Class 6-1 Poison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250" y="5048250"/>
            <a:ext cx="18097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8" descr="File:HAZMAT Class 6-2 Biohazard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949825"/>
            <a:ext cx="1908175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 7 – </a:t>
            </a:r>
            <a:r>
              <a:rPr lang="nl-NL" sz="3600" dirty="0" err="1" smtClean="0"/>
              <a:t>radioactive</a:t>
            </a:r>
            <a:r>
              <a:rPr lang="nl-NL" sz="3600" dirty="0" smtClean="0"/>
              <a:t>  </a:t>
            </a:r>
          </a:p>
        </p:txBody>
      </p:sp>
      <p:sp>
        <p:nvSpPr>
          <p:cNvPr id="17411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2215405"/>
            <a:ext cx="663508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Radioactive substances comprise substances</a:t>
            </a:r>
          </a:p>
          <a:p>
            <a:pPr>
              <a:buFontTx/>
              <a:buNone/>
            </a:pPr>
            <a:r>
              <a:rPr lang="en-US" sz="2400" dirty="0" smtClean="0"/>
              <a:t>or a combination of substances which emit </a:t>
            </a:r>
          </a:p>
          <a:p>
            <a:pPr>
              <a:buFontTx/>
              <a:buNone/>
            </a:pPr>
            <a:r>
              <a:rPr lang="en-US" sz="2400" dirty="0" smtClean="0"/>
              <a:t>ionizing radiation (uranium, plutonium).</a:t>
            </a:r>
            <a:endParaRPr lang="nl-NL" sz="2400" dirty="0" smtClean="0"/>
          </a:p>
        </p:txBody>
      </p:sp>
      <p:sp>
        <p:nvSpPr>
          <p:cNvPr id="17412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BDDD69-DD84-4C0B-A30E-0A14EA331568}" type="slidenum">
              <a:rPr lang="nl-NL" smtClean="0"/>
              <a:pPr/>
              <a:t>15</a:t>
            </a:fld>
            <a:endParaRPr lang="nl-NL" smtClean="0"/>
          </a:p>
        </p:txBody>
      </p:sp>
      <p:pic>
        <p:nvPicPr>
          <p:cNvPr id="17413" name="Picture 6" descr="http://upload.wikimedia.org/wikipedia/commons/9/90/HAZMAT_Class_7_Radioac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150" y="4121150"/>
            <a:ext cx="27368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 8 – </a:t>
            </a:r>
            <a:r>
              <a:rPr lang="nl-NL" sz="3600" dirty="0" err="1" smtClean="0"/>
              <a:t>corrosive</a:t>
            </a:r>
            <a:r>
              <a:rPr lang="nl-NL" sz="3600" dirty="0" smtClean="0"/>
              <a:t> </a:t>
            </a:r>
            <a:r>
              <a:rPr lang="nl-NL" sz="3600" dirty="0" err="1" smtClean="0"/>
              <a:t>substances</a:t>
            </a:r>
            <a:r>
              <a:rPr lang="nl-NL" sz="3600" dirty="0" smtClean="0"/>
              <a:t>  </a:t>
            </a:r>
          </a:p>
        </p:txBody>
      </p:sp>
      <p:sp>
        <p:nvSpPr>
          <p:cNvPr id="18435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2122512"/>
            <a:ext cx="7560840" cy="4114800"/>
          </a:xfrm>
        </p:spPr>
        <p:txBody>
          <a:bodyPr/>
          <a:lstStyle/>
          <a:p>
            <a:pPr>
              <a:buFontTx/>
              <a:buNone/>
            </a:pPr>
            <a:r>
              <a:rPr lang="nl-NL" sz="2000" dirty="0" err="1" smtClean="0"/>
              <a:t>Corrosive</a:t>
            </a:r>
            <a:r>
              <a:rPr lang="nl-NL" sz="2000" dirty="0" smtClean="0"/>
              <a:t> </a:t>
            </a:r>
            <a:r>
              <a:rPr lang="nl-NL" sz="2000" dirty="0" err="1" smtClean="0"/>
              <a:t>substances</a:t>
            </a:r>
            <a:r>
              <a:rPr lang="nl-NL" sz="2000" dirty="0" smtClean="0"/>
              <a:t> are </a:t>
            </a:r>
            <a:r>
              <a:rPr lang="nl-NL" sz="2000" dirty="0" err="1" smtClean="0"/>
              <a:t>substances</a:t>
            </a:r>
            <a:r>
              <a:rPr lang="nl-NL" sz="2000" dirty="0" smtClean="0"/>
              <a:t> </a:t>
            </a:r>
            <a:r>
              <a:rPr lang="nl-NL" sz="2000" dirty="0" err="1" smtClean="0"/>
              <a:t>that</a:t>
            </a:r>
            <a:r>
              <a:rPr lang="nl-NL" sz="2000" dirty="0" smtClean="0"/>
              <a:t> </a:t>
            </a:r>
            <a:r>
              <a:rPr lang="nl-NL" sz="2000" dirty="0" err="1" smtClean="0"/>
              <a:t>can</a:t>
            </a:r>
            <a:r>
              <a:rPr lang="nl-NL" sz="2000" dirty="0" smtClean="0"/>
              <a:t> </a:t>
            </a:r>
            <a:r>
              <a:rPr lang="nl-NL" sz="2000" dirty="0" err="1" smtClean="0"/>
              <a:t>dissolve</a:t>
            </a:r>
            <a:r>
              <a:rPr lang="nl-NL" sz="2000" dirty="0" smtClean="0"/>
              <a:t> </a:t>
            </a:r>
            <a:r>
              <a:rPr lang="nl-NL" sz="2000" dirty="0" err="1" smtClean="0"/>
              <a:t>organic</a:t>
            </a:r>
            <a:endParaRPr lang="nl-NL" sz="2000" dirty="0" smtClean="0"/>
          </a:p>
          <a:p>
            <a:pPr>
              <a:buFontTx/>
              <a:buNone/>
            </a:pPr>
            <a:r>
              <a:rPr lang="nl-NL" sz="2000" dirty="0" smtClean="0"/>
              <a:t>tissue </a:t>
            </a:r>
            <a:r>
              <a:rPr lang="nl-NL" sz="2000" dirty="0" err="1" smtClean="0"/>
              <a:t>or</a:t>
            </a:r>
            <a:r>
              <a:rPr lang="nl-NL" sz="2000" dirty="0" smtClean="0"/>
              <a:t> </a:t>
            </a:r>
            <a:r>
              <a:rPr lang="nl-NL" sz="2000" dirty="0" err="1" smtClean="0"/>
              <a:t>severely</a:t>
            </a:r>
            <a:r>
              <a:rPr lang="nl-NL" sz="2000" dirty="0" smtClean="0"/>
              <a:t> </a:t>
            </a:r>
            <a:r>
              <a:rPr lang="nl-NL" sz="2000" dirty="0" err="1" smtClean="0"/>
              <a:t>corrode</a:t>
            </a:r>
            <a:r>
              <a:rPr lang="nl-NL" sz="2000" dirty="0" smtClean="0"/>
              <a:t> </a:t>
            </a:r>
            <a:r>
              <a:rPr lang="nl-NL" sz="2000" dirty="0" err="1" smtClean="0"/>
              <a:t>certain</a:t>
            </a:r>
            <a:r>
              <a:rPr lang="nl-NL" sz="2000" dirty="0" smtClean="0"/>
              <a:t> </a:t>
            </a:r>
            <a:r>
              <a:rPr lang="nl-NL" sz="2000" dirty="0" err="1" smtClean="0"/>
              <a:t>metals</a:t>
            </a:r>
            <a:r>
              <a:rPr lang="nl-NL" sz="2000" dirty="0" smtClean="0"/>
              <a:t>:</a:t>
            </a:r>
          </a:p>
          <a:p>
            <a:pPr lvl="1">
              <a:buFontTx/>
              <a:buNone/>
            </a:pPr>
            <a:r>
              <a:rPr lang="nl-NL" sz="2000" b="1" dirty="0" smtClean="0"/>
              <a:t>8.1 </a:t>
            </a:r>
            <a:r>
              <a:rPr lang="nl-NL" sz="2000" b="1" dirty="0" err="1" smtClean="0"/>
              <a:t>Acids</a:t>
            </a:r>
            <a:r>
              <a:rPr lang="nl-NL" sz="2000" dirty="0" smtClean="0"/>
              <a:t>:   </a:t>
            </a:r>
            <a:r>
              <a:rPr lang="nl-NL" sz="2000" dirty="0" err="1" smtClean="0"/>
              <a:t>sulfuric</a:t>
            </a:r>
            <a:r>
              <a:rPr lang="nl-NL" sz="2000" dirty="0" smtClean="0"/>
              <a:t> acid, </a:t>
            </a:r>
            <a:r>
              <a:rPr lang="nl-NL" sz="2000" dirty="0" err="1" smtClean="0"/>
              <a:t>hydrochloric</a:t>
            </a:r>
            <a:r>
              <a:rPr lang="nl-NL" sz="2000" dirty="0" smtClean="0"/>
              <a:t> acid </a:t>
            </a:r>
          </a:p>
          <a:p>
            <a:pPr>
              <a:buFontTx/>
              <a:buNone/>
            </a:pPr>
            <a:r>
              <a:rPr lang="nl-NL" sz="2000" b="1" dirty="0" smtClean="0"/>
              <a:t>       8.2 </a:t>
            </a:r>
            <a:r>
              <a:rPr lang="nl-NL" sz="2000" b="1" dirty="0" err="1" smtClean="0"/>
              <a:t>Alkalis</a:t>
            </a:r>
            <a:r>
              <a:rPr lang="nl-NL" sz="2000" dirty="0" smtClean="0"/>
              <a:t>: </a:t>
            </a:r>
            <a:r>
              <a:rPr lang="nl-NL" sz="2000" dirty="0" err="1" smtClean="0"/>
              <a:t>potassi</a:t>
            </a:r>
            <a:r>
              <a:rPr lang="nl-NL" sz="2000" dirty="0" smtClean="0"/>
              <a:t> </a:t>
            </a:r>
            <a:r>
              <a:rPr lang="nl-NL" sz="2000" dirty="0" err="1" smtClean="0"/>
              <a:t>um</a:t>
            </a:r>
            <a:r>
              <a:rPr lang="nl-NL" sz="2000" dirty="0" smtClean="0"/>
              <a:t> hydroxide, </a:t>
            </a:r>
            <a:r>
              <a:rPr lang="nl-NL" sz="2000" dirty="0" err="1" smtClean="0"/>
              <a:t>sodium</a:t>
            </a:r>
            <a:r>
              <a:rPr lang="nl-NL" sz="2000" dirty="0" smtClean="0"/>
              <a:t> hydroxide </a:t>
            </a:r>
          </a:p>
          <a:p>
            <a:pPr>
              <a:buFontTx/>
              <a:buNone/>
            </a:pPr>
            <a:endParaRPr lang="nl-NL" sz="2000" dirty="0" smtClean="0"/>
          </a:p>
        </p:txBody>
      </p:sp>
      <p:sp>
        <p:nvSpPr>
          <p:cNvPr id="18436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4A116D-9121-4E9B-94E1-BDE89BA203C7}" type="slidenum">
              <a:rPr lang="nl-NL" smtClean="0"/>
              <a:pPr/>
              <a:t>16</a:t>
            </a:fld>
            <a:endParaRPr lang="nl-NL" smtClean="0"/>
          </a:p>
        </p:txBody>
      </p:sp>
      <p:pic>
        <p:nvPicPr>
          <p:cNvPr id="18437" name="Picture 6" descr="File:HAZMAT Class 8 Corrosiv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4963" y="4398963"/>
            <a:ext cx="2459037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 9 </a:t>
            </a:r>
            <a:r>
              <a:rPr lang="nl-NL" sz="3600" dirty="0" err="1" smtClean="0"/>
              <a:t>Miscellaneous</a:t>
            </a:r>
            <a:endParaRPr lang="nl-NL" sz="3600" dirty="0" smtClean="0"/>
          </a:p>
        </p:txBody>
      </p:sp>
      <p:sp>
        <p:nvSpPr>
          <p:cNvPr id="19459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999381"/>
            <a:ext cx="6851104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Hazardous substances that do not fall into the </a:t>
            </a:r>
          </a:p>
          <a:p>
            <a:pPr>
              <a:buFontTx/>
              <a:buNone/>
            </a:pPr>
            <a:r>
              <a:rPr lang="en-US" sz="2400" dirty="0" smtClean="0"/>
              <a:t>other categories. </a:t>
            </a:r>
          </a:p>
          <a:p>
            <a:pPr>
              <a:buFontTx/>
              <a:buNone/>
            </a:pPr>
            <a:r>
              <a:rPr lang="en-US" sz="2000" dirty="0" smtClean="0"/>
              <a:t>(asbestos, air-bag inflators, self inflating life rafts, dry ice).</a:t>
            </a:r>
            <a:endParaRPr lang="nl-NL" sz="2000" dirty="0" smtClean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094493-1CA1-46CB-9DED-5005DF9E26C1}" type="slidenum">
              <a:rPr lang="nl-NL" smtClean="0"/>
              <a:pPr/>
              <a:t>17</a:t>
            </a:fld>
            <a:endParaRPr lang="nl-NL" smtClean="0"/>
          </a:p>
        </p:txBody>
      </p:sp>
      <p:pic>
        <p:nvPicPr>
          <p:cNvPr id="19461" name="Picture 6" descr="http://upload.wikimedia.org/wikipedia/commons/5/58/HAZMAT_Class_9_Miscellaneo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3063" y="4437063"/>
            <a:ext cx="2420937" cy="242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Explanation</a:t>
            </a:r>
            <a:r>
              <a:rPr lang="nl-NL" sz="3600" dirty="0" smtClean="0"/>
              <a:t> </a:t>
            </a:r>
            <a:r>
              <a:rPr lang="nl-NL" sz="3600" dirty="0" err="1" smtClean="0"/>
              <a:t>Kemler</a:t>
            </a:r>
            <a:r>
              <a:rPr lang="nl-NL" sz="3600" dirty="0" smtClean="0"/>
              <a:t> code </a:t>
            </a:r>
          </a:p>
        </p:txBody>
      </p:sp>
      <p:sp>
        <p:nvSpPr>
          <p:cNvPr id="20483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1AA359-C0F6-4DD5-A2A8-1535C3CD029A}" type="slidenum">
              <a:rPr lang="nl-NL" smtClean="0"/>
              <a:pPr/>
              <a:t>18</a:t>
            </a:fld>
            <a:endParaRPr lang="nl-NL" smtClean="0"/>
          </a:p>
        </p:txBody>
      </p:sp>
      <p:pic>
        <p:nvPicPr>
          <p:cNvPr id="20484" name="Picture 7" descr="http://www.hse.gov.uk/cdg/manual/images/hinboard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133600"/>
            <a:ext cx="33432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kstvak 6"/>
          <p:cNvSpPr txBox="1">
            <a:spLocks noChangeArrowheads="1"/>
          </p:cNvSpPr>
          <p:nvPr/>
        </p:nvSpPr>
        <p:spPr bwMode="auto">
          <a:xfrm>
            <a:off x="1979712" y="3831134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b="1" dirty="0"/>
              <a:t>UN </a:t>
            </a:r>
            <a:r>
              <a:rPr lang="nl-NL" b="1" dirty="0" err="1"/>
              <a:t>number</a:t>
            </a:r>
            <a:r>
              <a:rPr lang="nl-NL" b="1" dirty="0"/>
              <a:t>: </a:t>
            </a:r>
          </a:p>
        </p:txBody>
      </p:sp>
      <p:sp>
        <p:nvSpPr>
          <p:cNvPr id="20486" name="Tekstvak 7"/>
          <p:cNvSpPr txBox="1">
            <a:spLocks noChangeArrowheads="1"/>
          </p:cNvSpPr>
          <p:nvPr/>
        </p:nvSpPr>
        <p:spPr bwMode="auto">
          <a:xfrm>
            <a:off x="755650" y="2565400"/>
            <a:ext cx="29803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b="1" dirty="0" err="1"/>
              <a:t>Emergency</a:t>
            </a:r>
            <a:r>
              <a:rPr lang="nl-NL" b="1" dirty="0"/>
              <a:t> </a:t>
            </a:r>
            <a:r>
              <a:rPr lang="nl-NL" b="1" dirty="0" err="1"/>
              <a:t>action</a:t>
            </a:r>
            <a:r>
              <a:rPr lang="nl-NL" b="1" dirty="0"/>
              <a:t> code: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Emergency</a:t>
            </a:r>
            <a:r>
              <a:rPr lang="nl-NL" sz="3600" dirty="0" smtClean="0"/>
              <a:t> </a:t>
            </a:r>
            <a:r>
              <a:rPr lang="nl-NL" sz="3600" dirty="0" err="1" smtClean="0"/>
              <a:t>action</a:t>
            </a:r>
            <a:r>
              <a:rPr lang="nl-NL" sz="3600" dirty="0" smtClean="0"/>
              <a:t> codes </a:t>
            </a:r>
          </a:p>
        </p:txBody>
      </p:sp>
      <p:sp>
        <p:nvSpPr>
          <p:cNvPr id="21507" name="Tijdelijke aanduiding voor inhoud 2"/>
          <p:cNvSpPr>
            <a:spLocks noGrp="1"/>
          </p:cNvSpPr>
          <p:nvPr>
            <p:ph idx="1"/>
          </p:nvPr>
        </p:nvSpPr>
        <p:spPr>
          <a:xfrm>
            <a:off x="158824" y="1783357"/>
            <a:ext cx="7653536" cy="4525963"/>
          </a:xfrm>
        </p:spPr>
        <p:txBody>
          <a:bodyPr/>
          <a:lstStyle/>
          <a:p>
            <a:r>
              <a:rPr lang="nl-NL" sz="1800" dirty="0" smtClean="0"/>
              <a:t>2   </a:t>
            </a:r>
            <a:r>
              <a:rPr lang="nl-NL" sz="1800" dirty="0" err="1" smtClean="0"/>
              <a:t>gases</a:t>
            </a:r>
            <a:r>
              <a:rPr lang="nl-NL" sz="1800" dirty="0" smtClean="0"/>
              <a:t>  </a:t>
            </a:r>
          </a:p>
          <a:p>
            <a:r>
              <a:rPr lang="nl-NL" sz="1800" dirty="0" smtClean="0"/>
              <a:t>3   </a:t>
            </a:r>
            <a:r>
              <a:rPr lang="nl-NL" sz="1800" dirty="0" err="1" smtClean="0"/>
              <a:t>flammable</a:t>
            </a:r>
            <a:r>
              <a:rPr lang="nl-NL" sz="1800" dirty="0" smtClean="0"/>
              <a:t> </a:t>
            </a:r>
            <a:r>
              <a:rPr lang="nl-NL" sz="1800" dirty="0" err="1" smtClean="0"/>
              <a:t>liquids</a:t>
            </a:r>
            <a:r>
              <a:rPr lang="nl-NL" sz="1800" dirty="0" smtClean="0"/>
              <a:t>   </a:t>
            </a:r>
          </a:p>
          <a:p>
            <a:r>
              <a:rPr lang="nl-NL" sz="1800" dirty="0" smtClean="0"/>
              <a:t>4   </a:t>
            </a:r>
            <a:r>
              <a:rPr lang="nl-NL" sz="1800" dirty="0" err="1" smtClean="0"/>
              <a:t>flammable</a:t>
            </a:r>
            <a:r>
              <a:rPr lang="nl-NL" sz="1800" dirty="0" smtClean="0"/>
              <a:t> </a:t>
            </a:r>
            <a:r>
              <a:rPr lang="nl-NL" sz="1800" dirty="0" err="1" smtClean="0"/>
              <a:t>solids</a:t>
            </a:r>
            <a:r>
              <a:rPr lang="nl-NL" sz="1800" dirty="0" smtClean="0"/>
              <a:t> </a:t>
            </a:r>
          </a:p>
          <a:p>
            <a:r>
              <a:rPr lang="nl-NL" sz="1800" dirty="0" smtClean="0"/>
              <a:t>5   </a:t>
            </a:r>
            <a:r>
              <a:rPr lang="nl-NL" sz="1800" dirty="0" err="1" smtClean="0"/>
              <a:t>oxididing</a:t>
            </a:r>
            <a:r>
              <a:rPr lang="nl-NL" sz="1800" dirty="0" smtClean="0"/>
              <a:t> and </a:t>
            </a:r>
            <a:r>
              <a:rPr lang="nl-NL" sz="1800" dirty="0" err="1" smtClean="0"/>
              <a:t>organic</a:t>
            </a:r>
            <a:r>
              <a:rPr lang="nl-NL" sz="1800" dirty="0" smtClean="0"/>
              <a:t> </a:t>
            </a:r>
            <a:r>
              <a:rPr lang="nl-NL" sz="1800" dirty="0" err="1" smtClean="0"/>
              <a:t>danger</a:t>
            </a:r>
            <a:r>
              <a:rPr lang="nl-NL" sz="1800" dirty="0" smtClean="0"/>
              <a:t>   </a:t>
            </a:r>
          </a:p>
          <a:p>
            <a:r>
              <a:rPr lang="nl-NL" sz="1800" dirty="0" smtClean="0"/>
              <a:t>6   </a:t>
            </a:r>
            <a:r>
              <a:rPr lang="nl-NL" sz="1800" dirty="0" err="1" smtClean="0"/>
              <a:t>toxic</a:t>
            </a:r>
            <a:r>
              <a:rPr lang="nl-NL" sz="1800" dirty="0" smtClean="0"/>
              <a:t> </a:t>
            </a:r>
            <a:r>
              <a:rPr lang="nl-NL" sz="1800" dirty="0" err="1" smtClean="0"/>
              <a:t>or</a:t>
            </a:r>
            <a:r>
              <a:rPr lang="nl-NL" sz="1800" dirty="0" smtClean="0"/>
              <a:t> </a:t>
            </a:r>
            <a:r>
              <a:rPr lang="nl-NL" sz="1800" dirty="0" err="1" smtClean="0"/>
              <a:t>infectious</a:t>
            </a:r>
            <a:r>
              <a:rPr lang="nl-NL" sz="1800" dirty="0" smtClean="0"/>
              <a:t> </a:t>
            </a:r>
            <a:r>
              <a:rPr lang="nl-NL" sz="1800" dirty="0" err="1" smtClean="0"/>
              <a:t>danger</a:t>
            </a:r>
            <a:r>
              <a:rPr lang="nl-NL" sz="1800" dirty="0" smtClean="0"/>
              <a:t>  </a:t>
            </a:r>
          </a:p>
          <a:p>
            <a:r>
              <a:rPr lang="nl-NL" sz="1800" dirty="0" smtClean="0"/>
              <a:t>7   </a:t>
            </a:r>
            <a:r>
              <a:rPr lang="nl-NL" sz="1800" dirty="0" err="1" smtClean="0"/>
              <a:t>radioactivity</a:t>
            </a:r>
            <a:r>
              <a:rPr lang="nl-NL" sz="1800" dirty="0" smtClean="0"/>
              <a:t> </a:t>
            </a:r>
          </a:p>
          <a:p>
            <a:r>
              <a:rPr lang="nl-NL" sz="1800" dirty="0" smtClean="0"/>
              <a:t>8   </a:t>
            </a:r>
            <a:r>
              <a:rPr lang="nl-NL" sz="1800" dirty="0" err="1" smtClean="0"/>
              <a:t>corrosive</a:t>
            </a:r>
            <a:r>
              <a:rPr lang="nl-NL" sz="1800" dirty="0" smtClean="0"/>
              <a:t> </a:t>
            </a:r>
          </a:p>
          <a:p>
            <a:r>
              <a:rPr lang="nl-NL" sz="1800" dirty="0" smtClean="0"/>
              <a:t>9   </a:t>
            </a:r>
            <a:r>
              <a:rPr lang="nl-NL" sz="1800" dirty="0" err="1" smtClean="0"/>
              <a:t>first</a:t>
            </a:r>
            <a:r>
              <a:rPr lang="nl-NL" sz="1800" dirty="0" smtClean="0"/>
              <a:t> </a:t>
            </a:r>
            <a:r>
              <a:rPr lang="nl-NL" sz="1800" dirty="0" err="1" smtClean="0"/>
              <a:t>figure</a:t>
            </a:r>
            <a:r>
              <a:rPr lang="nl-NL" sz="1800" dirty="0" smtClean="0"/>
              <a:t>: </a:t>
            </a:r>
            <a:r>
              <a:rPr lang="nl-NL" sz="1800" dirty="0" err="1" smtClean="0"/>
              <a:t>various</a:t>
            </a:r>
            <a:r>
              <a:rPr lang="nl-NL" sz="1800" dirty="0" smtClean="0"/>
              <a:t> </a:t>
            </a:r>
            <a:r>
              <a:rPr lang="nl-NL" sz="1800" dirty="0" err="1" smtClean="0"/>
              <a:t>dangers</a:t>
            </a:r>
            <a:r>
              <a:rPr lang="nl-NL" sz="1800" dirty="0" smtClean="0"/>
              <a:t> (incl. </a:t>
            </a:r>
            <a:r>
              <a:rPr lang="nl-NL" sz="1800" dirty="0" err="1" smtClean="0"/>
              <a:t>environmental</a:t>
            </a:r>
            <a:r>
              <a:rPr lang="nl-NL" sz="1800" dirty="0" smtClean="0"/>
              <a:t> </a:t>
            </a:r>
            <a:r>
              <a:rPr lang="nl-NL" sz="1800" dirty="0" err="1" smtClean="0"/>
              <a:t>danger</a:t>
            </a:r>
            <a:r>
              <a:rPr lang="nl-NL" sz="1800" dirty="0" smtClean="0"/>
              <a:t>) </a:t>
            </a:r>
          </a:p>
          <a:p>
            <a:r>
              <a:rPr lang="nl-NL" sz="1800" dirty="0" smtClean="0"/>
              <a:t>9   last </a:t>
            </a:r>
            <a:r>
              <a:rPr lang="nl-NL" sz="1800" dirty="0" err="1" smtClean="0"/>
              <a:t>figure</a:t>
            </a:r>
            <a:r>
              <a:rPr lang="nl-NL" sz="1800" dirty="0" smtClean="0"/>
              <a:t>: </a:t>
            </a:r>
            <a:r>
              <a:rPr lang="nl-NL" sz="1800" dirty="0" err="1" smtClean="0"/>
              <a:t>danger</a:t>
            </a:r>
            <a:r>
              <a:rPr lang="nl-NL" sz="1800" dirty="0" smtClean="0"/>
              <a:t> </a:t>
            </a:r>
            <a:r>
              <a:rPr lang="nl-NL" sz="1800" dirty="0" err="1" smtClean="0"/>
              <a:t>for</a:t>
            </a:r>
            <a:r>
              <a:rPr lang="nl-NL" sz="1800" dirty="0" smtClean="0"/>
              <a:t> </a:t>
            </a:r>
            <a:r>
              <a:rPr lang="nl-NL" sz="1800" dirty="0" err="1" smtClean="0"/>
              <a:t>spontanious</a:t>
            </a:r>
            <a:r>
              <a:rPr lang="nl-NL" sz="1800" dirty="0" smtClean="0"/>
              <a:t> </a:t>
            </a:r>
            <a:r>
              <a:rPr lang="nl-NL" sz="1800" dirty="0" err="1" smtClean="0"/>
              <a:t>reactions</a:t>
            </a:r>
            <a:r>
              <a:rPr lang="nl-NL" sz="1800" dirty="0" smtClean="0"/>
              <a:t>  </a:t>
            </a:r>
          </a:p>
          <a:p>
            <a:r>
              <a:rPr lang="nl-NL" sz="1800" i="1" dirty="0" smtClean="0"/>
              <a:t>X  </a:t>
            </a:r>
            <a:r>
              <a:rPr lang="nl-NL" sz="1800" i="1" dirty="0" err="1" smtClean="0"/>
              <a:t>dangerous</a:t>
            </a:r>
            <a:r>
              <a:rPr lang="nl-NL" sz="1800" i="1" dirty="0" smtClean="0"/>
              <a:t> </a:t>
            </a:r>
            <a:r>
              <a:rPr lang="nl-NL" sz="1800" i="1" dirty="0" err="1" smtClean="0"/>
              <a:t>reaction</a:t>
            </a:r>
            <a:r>
              <a:rPr lang="nl-NL" sz="1800" i="1" dirty="0" smtClean="0"/>
              <a:t> in </a:t>
            </a:r>
            <a:r>
              <a:rPr lang="nl-NL" sz="1800" i="1" dirty="0" err="1" smtClean="0"/>
              <a:t>combination</a:t>
            </a:r>
            <a:r>
              <a:rPr lang="nl-NL" sz="1800" i="1" dirty="0" smtClean="0"/>
              <a:t> </a:t>
            </a:r>
            <a:r>
              <a:rPr lang="nl-NL" sz="1800" i="1" dirty="0" err="1" smtClean="0"/>
              <a:t>with</a:t>
            </a:r>
            <a:r>
              <a:rPr lang="nl-NL" sz="1800" i="1" dirty="0" smtClean="0"/>
              <a:t> water  </a:t>
            </a:r>
          </a:p>
          <a:p>
            <a:r>
              <a:rPr lang="nl-NL" sz="1800" i="1" dirty="0" smtClean="0"/>
              <a:t>A  double </a:t>
            </a:r>
            <a:r>
              <a:rPr lang="nl-NL" sz="1800" i="1" dirty="0" err="1" smtClean="0"/>
              <a:t>figure</a:t>
            </a:r>
            <a:r>
              <a:rPr lang="nl-NL" sz="1800" i="1" dirty="0" smtClean="0"/>
              <a:t> </a:t>
            </a:r>
            <a:r>
              <a:rPr lang="nl-NL" sz="1800" i="1" dirty="0" err="1" smtClean="0"/>
              <a:t>will</a:t>
            </a:r>
            <a:r>
              <a:rPr lang="nl-NL" sz="1800" i="1" dirty="0" smtClean="0"/>
              <a:t> </a:t>
            </a:r>
            <a:r>
              <a:rPr lang="nl-NL" sz="1800" i="1" dirty="0" err="1" smtClean="0"/>
              <a:t>emphasize</a:t>
            </a:r>
            <a:r>
              <a:rPr lang="nl-NL" sz="1800" i="1" dirty="0" smtClean="0"/>
              <a:t> the </a:t>
            </a:r>
            <a:r>
              <a:rPr lang="nl-NL" sz="1800" i="1" dirty="0" err="1" smtClean="0"/>
              <a:t>danger</a:t>
            </a:r>
            <a:r>
              <a:rPr lang="nl-NL" sz="1800" i="1" dirty="0" smtClean="0"/>
              <a:t> </a:t>
            </a:r>
            <a:br>
              <a:rPr lang="nl-NL" sz="1800" i="1" dirty="0" smtClean="0"/>
            </a:br>
            <a:r>
              <a:rPr lang="nl-NL" sz="1800" i="1" dirty="0" smtClean="0"/>
              <a:t>    (e.g.  30= </a:t>
            </a:r>
            <a:r>
              <a:rPr lang="nl-NL" sz="1800" i="1" dirty="0" err="1" smtClean="0"/>
              <a:t>flammable</a:t>
            </a:r>
            <a:r>
              <a:rPr lang="nl-NL" sz="1800" i="1" dirty="0" smtClean="0"/>
              <a:t> </a:t>
            </a:r>
            <a:r>
              <a:rPr lang="nl-NL" sz="1800" i="1" dirty="0" err="1" smtClean="0"/>
              <a:t>liquids</a:t>
            </a:r>
            <a:r>
              <a:rPr lang="nl-NL" sz="1800" i="1" dirty="0" smtClean="0"/>
              <a:t>; 33 = easy </a:t>
            </a:r>
            <a:r>
              <a:rPr lang="nl-NL" sz="1800" i="1" dirty="0" err="1" smtClean="0"/>
              <a:t>flammable</a:t>
            </a:r>
            <a:r>
              <a:rPr lang="nl-NL" sz="1800" i="1" dirty="0" smtClean="0"/>
              <a:t> </a:t>
            </a:r>
            <a:r>
              <a:rPr lang="nl-NL" sz="1800" i="1" dirty="0" err="1" smtClean="0"/>
              <a:t>liquids</a:t>
            </a:r>
            <a:r>
              <a:rPr lang="nl-NL" sz="1800" i="1" dirty="0" smtClean="0"/>
              <a:t>).</a:t>
            </a:r>
          </a:p>
          <a:p>
            <a:endParaRPr lang="nl-NL" sz="1800" dirty="0" smtClean="0"/>
          </a:p>
        </p:txBody>
      </p:sp>
      <p:sp>
        <p:nvSpPr>
          <p:cNvPr id="21508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B91553-5C4F-4421-990A-91921CD29B25}" type="slidenum">
              <a:rPr lang="nl-NL" smtClean="0"/>
              <a:pPr/>
              <a:t>19</a:t>
            </a:fld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-612576" y="197768"/>
            <a:ext cx="8458200" cy="1143000"/>
          </a:xfrm>
        </p:spPr>
        <p:txBody>
          <a:bodyPr/>
          <a:lstStyle/>
          <a:p>
            <a:r>
              <a:rPr lang="nl-NL" dirty="0" smtClean="0"/>
              <a:t>                       </a:t>
            </a:r>
            <a:r>
              <a:rPr lang="nl-NL" sz="3600" dirty="0" smtClean="0"/>
              <a:t>2011 </a:t>
            </a:r>
            <a:r>
              <a:rPr lang="nl-NL" sz="3600" dirty="0" err="1" smtClean="0"/>
              <a:t>started</a:t>
            </a:r>
            <a:r>
              <a:rPr lang="nl-NL" sz="3600" dirty="0" smtClean="0"/>
              <a:t> </a:t>
            </a:r>
            <a:r>
              <a:rPr lang="nl-NL" sz="3600" dirty="0" err="1" smtClean="0"/>
              <a:t>well</a:t>
            </a:r>
            <a:r>
              <a:rPr lang="nl-NL" sz="3600" dirty="0" smtClean="0"/>
              <a:t> !!</a:t>
            </a:r>
          </a:p>
        </p:txBody>
      </p:sp>
      <p:sp>
        <p:nvSpPr>
          <p:cNvPr id="4099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65EF33-20C3-4552-BC92-AFF953CC4891}" type="slidenum">
              <a:rPr lang="nl-NL" smtClean="0"/>
              <a:pPr/>
              <a:t>2</a:t>
            </a:fld>
            <a:endParaRPr lang="nl-NL" smtClean="0"/>
          </a:p>
        </p:txBody>
      </p:sp>
      <p:pic>
        <p:nvPicPr>
          <p:cNvPr id="4100" name="Picture 2" descr="http://data.rtl.nl/_internal/gridimage_v3!0/6d9xoyvluq46ulonbzpgumm2fgnj8y9/onderzoek-naar-wagonbrand-kijfhoe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77412">
            <a:off x="368300" y="3665538"/>
            <a:ext cx="5446713" cy="305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4" descr="http://4.bp.blogspot.com/_2n9G8hS3AbI/TSk8fwenfdI/AAAAAAAABNY/w3Q0n0YBR9A/s1600/brand+moerdijk+Photo+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37508">
            <a:off x="5254625" y="2147888"/>
            <a:ext cx="4457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http://www.depers.nl/UserFiles/Image/2011/201101/20110106/moerdijk.brand.chemie.pack.rookpluim.4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96875" y="-1466850"/>
            <a:ext cx="34956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kstvak 6"/>
          <p:cNvSpPr txBox="1">
            <a:spLocks noChangeArrowheads="1"/>
          </p:cNvSpPr>
          <p:nvPr/>
        </p:nvSpPr>
        <p:spPr bwMode="auto">
          <a:xfrm>
            <a:off x="5364088" y="5890046"/>
            <a:ext cx="37799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dirty="0" err="1" smtClean="0"/>
              <a:t>Accidents</a:t>
            </a:r>
            <a:r>
              <a:rPr lang="nl-NL" dirty="0" smtClean="0"/>
              <a:t> at Moerdijk Chemical </a:t>
            </a:r>
            <a:r>
              <a:rPr lang="nl-NL" dirty="0" err="1" smtClean="0"/>
              <a:t>parc</a:t>
            </a:r>
            <a:r>
              <a:rPr lang="nl-NL" dirty="0" smtClean="0"/>
              <a:t> and  </a:t>
            </a:r>
            <a:r>
              <a:rPr lang="nl-NL" dirty="0"/>
              <a:t>Kijfhoek </a:t>
            </a:r>
            <a:r>
              <a:rPr lang="nl-NL" dirty="0" err="1" smtClean="0"/>
              <a:t>railway</a:t>
            </a:r>
            <a:r>
              <a:rPr lang="nl-NL" dirty="0" smtClean="0"/>
              <a:t> shuntyard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UN-numbers</a:t>
            </a:r>
            <a:r>
              <a:rPr lang="nl-NL" sz="3600" dirty="0" smtClean="0"/>
              <a:t> (</a:t>
            </a:r>
            <a:r>
              <a:rPr lang="nl-NL" sz="3600" dirty="0" err="1" smtClean="0"/>
              <a:t>example</a:t>
            </a:r>
            <a:r>
              <a:rPr lang="nl-NL" sz="3600" dirty="0" smtClean="0"/>
              <a:t>)  </a:t>
            </a:r>
          </a:p>
        </p:txBody>
      </p:sp>
      <p:sp>
        <p:nvSpPr>
          <p:cNvPr id="22531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AE25A7-B41C-40CB-85E2-EC0766BF90C9}" type="slidenum">
              <a:rPr lang="nl-NL" smtClean="0"/>
              <a:pPr/>
              <a:t>20</a:t>
            </a:fld>
            <a:endParaRPr lang="nl-NL" smtClean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</p:nvPr>
        </p:nvGraphicFramePr>
        <p:xfrm>
          <a:off x="395537" y="1556794"/>
          <a:ext cx="5256582" cy="5040557"/>
        </p:xfrm>
        <a:graphic>
          <a:graphicData uri="http://schemas.openxmlformats.org/drawingml/2006/table">
            <a:tbl>
              <a:tblPr/>
              <a:tblGrid>
                <a:gridCol w="1752194"/>
                <a:gridCol w="1752194"/>
                <a:gridCol w="1752194"/>
              </a:tblGrid>
              <a:tr h="220088">
                <a:tc>
                  <a:txBody>
                    <a:bodyPr/>
                    <a:lstStyle/>
                    <a:p>
                      <a:r>
                        <a:rPr lang="nl-NL" sz="1000" dirty="0"/>
                        <a:t>UN 1201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Fusel oil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586">
                <a:tc>
                  <a:txBody>
                    <a:bodyPr/>
                    <a:lstStyle/>
                    <a:p>
                      <a:r>
                        <a:rPr lang="nl-NL" sz="1000"/>
                        <a:t>UN 1202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Gas oil or Diesel fuel or Heating oil, light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1203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/>
                        <a:t>Gasoline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3083">
                <a:tc>
                  <a:txBody>
                    <a:bodyPr/>
                    <a:lstStyle/>
                    <a:p>
                      <a:r>
                        <a:rPr lang="nl-NL" sz="1000"/>
                        <a:t>UN 1204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Nitroglycerin, solution in alcohol, with not more than 1 percent nitroglycerin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1206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Heptanes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1207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Hexaldehyde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1208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Hexanes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336">
                <a:tc>
                  <a:txBody>
                    <a:bodyPr/>
                    <a:lstStyle/>
                    <a:p>
                      <a:r>
                        <a:rPr lang="nl-NL" sz="1000"/>
                        <a:t>UN 1210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Printing ink, flammable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336">
                <a:tc>
                  <a:txBody>
                    <a:bodyPr/>
                    <a:lstStyle/>
                    <a:p>
                      <a:r>
                        <a:rPr lang="nl-NL" sz="1000"/>
                        <a:t>UN 1212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Isobutanol or Isobutyl alcohol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1213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Isobutyl acetate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1214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Isobutylamine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1216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Isooctenes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1218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2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Isoprene, inhibited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336">
                <a:tc>
                  <a:txBody>
                    <a:bodyPr/>
                    <a:lstStyle/>
                    <a:p>
                      <a:r>
                        <a:rPr lang="nl-NL" sz="1000"/>
                        <a:t>UN 1219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/>
                        <a:t>Isopropanol or Isopropyl alcohol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088">
                <a:tc>
                  <a:txBody>
                    <a:bodyPr/>
                    <a:lstStyle/>
                    <a:p>
                      <a:r>
                        <a:rPr lang="nl-NL" sz="1000"/>
                        <a:t>UN 1220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/>
                        <a:t>3</a:t>
                      </a:r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 err="1"/>
                        <a:t>Isopropyl</a:t>
                      </a:r>
                      <a:r>
                        <a:rPr lang="nl-NL" sz="1000" dirty="0"/>
                        <a:t> </a:t>
                      </a:r>
                      <a:r>
                        <a:rPr lang="nl-NL" sz="1000" dirty="0" err="1"/>
                        <a:t>acetate</a:t>
                      </a:r>
                      <a:endParaRPr lang="nl-NL" sz="1000" dirty="0"/>
                    </a:p>
                  </a:txBody>
                  <a:tcPr marL="10955" marR="10955" marT="10955" marB="109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58200" cy="1143000"/>
          </a:xfrm>
        </p:spPr>
        <p:txBody>
          <a:bodyPr/>
          <a:lstStyle/>
          <a:p>
            <a:pPr algn="l"/>
            <a:r>
              <a:rPr lang="nl-NL" sz="3600" dirty="0" smtClean="0"/>
              <a:t>Special </a:t>
            </a:r>
            <a:r>
              <a:rPr lang="nl-NL" sz="3600" dirty="0" err="1" smtClean="0"/>
              <a:t>Emergency</a:t>
            </a:r>
            <a:r>
              <a:rPr lang="nl-NL" sz="3600" dirty="0" smtClean="0"/>
              <a:t> </a:t>
            </a:r>
            <a:r>
              <a:rPr lang="nl-NL" sz="3600" dirty="0" err="1" smtClean="0"/>
              <a:t>Action</a:t>
            </a:r>
            <a:r>
              <a:rPr lang="nl-NL" sz="3600" dirty="0" smtClean="0"/>
              <a:t> codes </a:t>
            </a:r>
          </a:p>
        </p:txBody>
      </p:sp>
      <p:sp>
        <p:nvSpPr>
          <p:cNvPr id="23555" name="Tijdelijke aanduiding voor inhoud 2"/>
          <p:cNvSpPr>
            <a:spLocks noGrp="1"/>
          </p:cNvSpPr>
          <p:nvPr>
            <p:ph idx="1"/>
          </p:nvPr>
        </p:nvSpPr>
        <p:spPr>
          <a:xfrm>
            <a:off x="-36512" y="1978496"/>
            <a:ext cx="9073008" cy="4114800"/>
          </a:xfrm>
        </p:spPr>
        <p:txBody>
          <a:bodyPr/>
          <a:lstStyle/>
          <a:p>
            <a:r>
              <a:rPr lang="nl-NL" sz="2000" dirty="0" smtClean="0"/>
              <a:t>  22 	</a:t>
            </a:r>
            <a:r>
              <a:rPr lang="nl-NL" sz="2000" dirty="0" err="1" smtClean="0"/>
              <a:t>Refrigerated</a:t>
            </a:r>
            <a:r>
              <a:rPr lang="nl-NL" sz="2000" dirty="0" smtClean="0"/>
              <a:t> </a:t>
            </a:r>
            <a:r>
              <a:rPr lang="nl-NL" sz="2000" dirty="0" err="1" smtClean="0"/>
              <a:t>gases</a:t>
            </a:r>
            <a:r>
              <a:rPr lang="nl-NL" sz="2000" dirty="0" smtClean="0"/>
              <a:t> </a:t>
            </a:r>
          </a:p>
          <a:p>
            <a:r>
              <a:rPr lang="nl-NL" sz="2000" dirty="0" smtClean="0"/>
              <a:t>333 	</a:t>
            </a:r>
            <a:r>
              <a:rPr lang="nl-NL" sz="2000" dirty="0" err="1" smtClean="0"/>
              <a:t>Spontaneous</a:t>
            </a:r>
            <a:r>
              <a:rPr lang="nl-NL" sz="2000" dirty="0" smtClean="0"/>
              <a:t> </a:t>
            </a:r>
            <a:r>
              <a:rPr lang="nl-NL" sz="2000" dirty="0" err="1" smtClean="0"/>
              <a:t>combusting</a:t>
            </a:r>
            <a:r>
              <a:rPr lang="nl-NL" sz="2000" dirty="0" smtClean="0"/>
              <a:t> </a:t>
            </a:r>
            <a:r>
              <a:rPr lang="nl-NL" sz="2000" dirty="0" err="1" smtClean="0"/>
              <a:t>fluids</a:t>
            </a:r>
            <a:r>
              <a:rPr lang="nl-NL" sz="2000" dirty="0" smtClean="0"/>
              <a:t>  </a:t>
            </a:r>
          </a:p>
          <a:p>
            <a:r>
              <a:rPr lang="nl-NL" sz="2000" dirty="0" smtClean="0"/>
              <a:t>  44	</a:t>
            </a:r>
            <a:r>
              <a:rPr lang="nl-NL" sz="2000" dirty="0" err="1" smtClean="0"/>
              <a:t>Flammable</a:t>
            </a:r>
            <a:r>
              <a:rPr lang="nl-NL" sz="2000" dirty="0" smtClean="0"/>
              <a:t> </a:t>
            </a:r>
            <a:r>
              <a:rPr lang="nl-NL" sz="2000" dirty="0" err="1" smtClean="0"/>
              <a:t>solids</a:t>
            </a:r>
            <a:r>
              <a:rPr lang="nl-NL" sz="2000" dirty="0" smtClean="0"/>
              <a:t> at high </a:t>
            </a:r>
            <a:r>
              <a:rPr lang="nl-NL" sz="2000" dirty="0" err="1" smtClean="0"/>
              <a:t>temperature</a:t>
            </a:r>
            <a:r>
              <a:rPr lang="nl-NL" sz="2000" dirty="0" smtClean="0"/>
              <a:t> and in </a:t>
            </a:r>
            <a:r>
              <a:rPr lang="nl-NL" sz="2000" dirty="0" err="1" smtClean="0"/>
              <a:t>molten</a:t>
            </a:r>
            <a:r>
              <a:rPr lang="nl-NL" sz="2000" dirty="0" smtClean="0"/>
              <a:t> </a:t>
            </a:r>
            <a:r>
              <a:rPr lang="nl-NL" sz="2000" dirty="0" err="1" smtClean="0"/>
              <a:t>condition</a:t>
            </a:r>
            <a:r>
              <a:rPr lang="nl-NL" sz="2000" dirty="0" smtClean="0"/>
              <a:t> </a:t>
            </a:r>
          </a:p>
          <a:p>
            <a:r>
              <a:rPr lang="nl-NL" sz="2000" dirty="0" smtClean="0"/>
              <a:t>606 	</a:t>
            </a:r>
            <a:r>
              <a:rPr lang="nl-NL" sz="2000" dirty="0" err="1" smtClean="0"/>
              <a:t>Infectious</a:t>
            </a:r>
            <a:r>
              <a:rPr lang="nl-NL" sz="2000" dirty="0" smtClean="0"/>
              <a:t> </a:t>
            </a:r>
            <a:r>
              <a:rPr lang="nl-NL" sz="2000" dirty="0" err="1" smtClean="0"/>
              <a:t>material</a:t>
            </a:r>
            <a:r>
              <a:rPr lang="nl-NL" sz="2000" dirty="0" smtClean="0"/>
              <a:t> </a:t>
            </a:r>
          </a:p>
          <a:p>
            <a:r>
              <a:rPr lang="nl-NL" sz="2000" dirty="0" smtClean="0"/>
              <a:t>  99	</a:t>
            </a:r>
            <a:r>
              <a:rPr lang="nl-NL" sz="2000" dirty="0" err="1" smtClean="0"/>
              <a:t>heated</a:t>
            </a:r>
            <a:r>
              <a:rPr lang="nl-NL" sz="2000" dirty="0" smtClean="0"/>
              <a:t> </a:t>
            </a:r>
            <a:r>
              <a:rPr lang="nl-NL" sz="2000" dirty="0" err="1" smtClean="0"/>
              <a:t>material</a:t>
            </a:r>
            <a:r>
              <a:rPr lang="nl-NL" sz="2000" dirty="0" smtClean="0"/>
              <a:t> (</a:t>
            </a:r>
            <a:r>
              <a:rPr lang="nl-NL" sz="2000" dirty="0" err="1" smtClean="0"/>
              <a:t>various</a:t>
            </a:r>
            <a:r>
              <a:rPr lang="nl-NL" sz="2000" dirty="0" smtClean="0"/>
              <a:t> </a:t>
            </a:r>
            <a:r>
              <a:rPr lang="nl-NL" sz="2000" dirty="0" err="1" smtClean="0"/>
              <a:t>dangerous</a:t>
            </a:r>
            <a:r>
              <a:rPr lang="nl-NL" sz="2000" dirty="0" smtClean="0"/>
              <a:t> </a:t>
            </a:r>
            <a:r>
              <a:rPr lang="nl-NL" sz="2000" dirty="0" err="1" smtClean="0"/>
              <a:t>goods</a:t>
            </a:r>
            <a:r>
              <a:rPr lang="nl-NL" sz="2000" dirty="0" smtClean="0"/>
              <a:t>) </a:t>
            </a:r>
          </a:p>
        </p:txBody>
      </p:sp>
      <p:sp>
        <p:nvSpPr>
          <p:cNvPr id="23556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5B0822-4D1D-4F54-A19B-DCEB5DBC69C0}" type="slidenum">
              <a:rPr lang="nl-NL" smtClean="0"/>
              <a:pPr/>
              <a:t>21</a:t>
            </a:fld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>
          <a:xfrm>
            <a:off x="255984" y="188640"/>
            <a:ext cx="7772400" cy="1143000"/>
          </a:xfrm>
        </p:spPr>
        <p:txBody>
          <a:bodyPr/>
          <a:lstStyle/>
          <a:p>
            <a:pPr algn="l"/>
            <a:r>
              <a:rPr lang="nl-NL" sz="4000" dirty="0" smtClean="0"/>
              <a:t>    </a:t>
            </a:r>
            <a:r>
              <a:rPr lang="nl-NL" sz="4000" dirty="0" err="1" smtClean="0"/>
              <a:t>Second</a:t>
            </a:r>
            <a:r>
              <a:rPr lang="nl-NL" sz="4000" dirty="0" smtClean="0"/>
              <a:t> </a:t>
            </a:r>
            <a:r>
              <a:rPr lang="nl-NL" sz="4000" dirty="0" err="1" smtClean="0"/>
              <a:t>indication</a:t>
            </a:r>
            <a:r>
              <a:rPr lang="nl-NL" sz="4000" dirty="0" smtClean="0"/>
              <a:t>  </a:t>
            </a:r>
          </a:p>
        </p:txBody>
      </p:sp>
      <p:sp>
        <p:nvSpPr>
          <p:cNvPr id="24579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9423AE-204F-498D-A483-76C51AD1321F}" type="slidenum">
              <a:rPr lang="nl-NL" smtClean="0"/>
              <a:pPr/>
              <a:t>22</a:t>
            </a:fld>
            <a:endParaRPr lang="nl-NL" smtClean="0"/>
          </a:p>
        </p:txBody>
      </p:sp>
      <p:pic>
        <p:nvPicPr>
          <p:cNvPr id="24580" name="Picture 6" descr="http://4.bp.blogspot.com/-BMuHtZiN50g/TmeLg2oXSuI/AAAAAAAACdE/kMImCDZwek4/s1600/hazardo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484784"/>
            <a:ext cx="4257675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1"/>
          <p:cNvSpPr txBox="1">
            <a:spLocks noChangeArrowheads="1"/>
          </p:cNvSpPr>
          <p:nvPr/>
        </p:nvSpPr>
        <p:spPr bwMode="auto">
          <a:xfrm>
            <a:off x="755650" y="1598613"/>
            <a:ext cx="30187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Next to the </a:t>
            </a:r>
            <a:r>
              <a:rPr lang="en-US" dirty="0" err="1"/>
              <a:t>Kemler</a:t>
            </a:r>
            <a:r>
              <a:rPr lang="en-US" dirty="0"/>
              <a:t> code…. </a:t>
            </a:r>
          </a:p>
          <a:p>
            <a:r>
              <a:rPr lang="en-US" smtClean="0"/>
              <a:t>the  </a:t>
            </a:r>
            <a:r>
              <a:rPr lang="en-US" dirty="0"/>
              <a:t>TDG placard </a:t>
            </a:r>
          </a:p>
          <a:p>
            <a:endParaRPr lang="nl-NL" dirty="0"/>
          </a:p>
        </p:txBody>
      </p:sp>
      <p:sp>
        <p:nvSpPr>
          <p:cNvPr id="24582" name="Rectangle 2"/>
          <p:cNvSpPr>
            <a:spLocks noChangeArrowheads="1"/>
          </p:cNvSpPr>
          <p:nvPr/>
        </p:nvSpPr>
        <p:spPr bwMode="auto">
          <a:xfrm>
            <a:off x="-36512" y="3221038"/>
            <a:ext cx="626469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sz="1800" i="1" dirty="0" err="1"/>
              <a:t>Colors</a:t>
            </a:r>
            <a:r>
              <a:rPr lang="nl-NL" sz="1800" i="1" dirty="0"/>
              <a:t> </a:t>
            </a:r>
            <a:r>
              <a:rPr lang="nl-NL" sz="1800" i="1" dirty="0" err="1"/>
              <a:t>related</a:t>
            </a:r>
            <a:r>
              <a:rPr lang="nl-NL" sz="1800" i="1" dirty="0"/>
              <a:t> to the </a:t>
            </a:r>
            <a:r>
              <a:rPr lang="nl-NL" sz="1800" i="1" dirty="0" err="1"/>
              <a:t>danger</a:t>
            </a:r>
            <a:r>
              <a:rPr lang="nl-NL" sz="1800" i="1" dirty="0"/>
              <a:t>: </a:t>
            </a:r>
          </a:p>
          <a:p>
            <a:r>
              <a:rPr lang="nl-NL" sz="1600" dirty="0"/>
              <a:t>Orange	 - 	</a:t>
            </a:r>
            <a:r>
              <a:rPr lang="nl-NL" sz="1600" dirty="0" err="1"/>
              <a:t>explosive</a:t>
            </a:r>
            <a:r>
              <a:rPr lang="nl-NL" sz="1600" dirty="0"/>
              <a:t> </a:t>
            </a:r>
          </a:p>
          <a:p>
            <a:r>
              <a:rPr lang="nl-NL" sz="1600" dirty="0"/>
              <a:t>Red 	 - 	</a:t>
            </a:r>
            <a:r>
              <a:rPr lang="nl-NL" sz="1600" dirty="0" err="1"/>
              <a:t>flammable</a:t>
            </a:r>
            <a:r>
              <a:rPr lang="nl-NL" sz="1600" dirty="0"/>
              <a:t> </a:t>
            </a:r>
            <a:r>
              <a:rPr lang="nl-NL" sz="1600" dirty="0" err="1"/>
              <a:t>fluid</a:t>
            </a:r>
            <a:r>
              <a:rPr lang="nl-NL" sz="1600" dirty="0"/>
              <a:t> </a:t>
            </a:r>
            <a:r>
              <a:rPr lang="nl-NL" sz="1600" dirty="0" err="1"/>
              <a:t>or</a:t>
            </a:r>
            <a:r>
              <a:rPr lang="nl-NL" sz="1600" dirty="0"/>
              <a:t> gas  </a:t>
            </a:r>
          </a:p>
          <a:p>
            <a:r>
              <a:rPr lang="nl-NL" sz="1600" dirty="0"/>
              <a:t>Green 	 - 	</a:t>
            </a:r>
            <a:r>
              <a:rPr lang="nl-NL" sz="1600" dirty="0" err="1" smtClean="0"/>
              <a:t>non-flammable</a:t>
            </a:r>
            <a:r>
              <a:rPr lang="nl-NL" sz="1600" dirty="0" smtClean="0"/>
              <a:t>, </a:t>
            </a:r>
            <a:r>
              <a:rPr lang="nl-NL" sz="1600" dirty="0" err="1" smtClean="0"/>
              <a:t>compressed</a:t>
            </a:r>
            <a:r>
              <a:rPr lang="nl-NL" sz="1600" dirty="0" smtClean="0"/>
              <a:t> </a:t>
            </a:r>
            <a:r>
              <a:rPr lang="nl-NL" sz="1600" dirty="0"/>
              <a:t>gas  </a:t>
            </a:r>
          </a:p>
          <a:p>
            <a:r>
              <a:rPr lang="nl-NL" sz="1600" dirty="0"/>
              <a:t>White	 	</a:t>
            </a:r>
            <a:r>
              <a:rPr lang="nl-NL" sz="1600" dirty="0" err="1"/>
              <a:t>toxic</a:t>
            </a:r>
            <a:r>
              <a:rPr lang="nl-NL" sz="1600" dirty="0"/>
              <a:t> </a:t>
            </a:r>
            <a:r>
              <a:rPr lang="nl-NL" sz="1600" dirty="0" err="1"/>
              <a:t>or</a:t>
            </a:r>
            <a:r>
              <a:rPr lang="nl-NL" sz="1600" dirty="0"/>
              <a:t> </a:t>
            </a:r>
            <a:r>
              <a:rPr lang="nl-NL" sz="1600" dirty="0" err="1"/>
              <a:t>infectious</a:t>
            </a:r>
            <a:r>
              <a:rPr lang="nl-NL" sz="1600" dirty="0"/>
              <a:t> </a:t>
            </a:r>
            <a:r>
              <a:rPr lang="nl-NL" sz="1600" dirty="0" err="1"/>
              <a:t>goods</a:t>
            </a:r>
            <a:r>
              <a:rPr lang="nl-NL" sz="1600" dirty="0"/>
              <a:t> </a:t>
            </a:r>
          </a:p>
          <a:p>
            <a:r>
              <a:rPr lang="nl-NL" sz="1600" dirty="0"/>
              <a:t>Blue 	 - 	</a:t>
            </a:r>
            <a:r>
              <a:rPr lang="nl-NL" sz="1600" dirty="0" err="1"/>
              <a:t>Dangerous</a:t>
            </a:r>
            <a:r>
              <a:rPr lang="nl-NL" sz="1600" dirty="0"/>
              <a:t> </a:t>
            </a:r>
            <a:r>
              <a:rPr lang="nl-NL" sz="1600" dirty="0" err="1"/>
              <a:t>when</a:t>
            </a:r>
            <a:r>
              <a:rPr lang="nl-NL" sz="1600" dirty="0"/>
              <a:t> wet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229600" cy="1143000"/>
          </a:xfrm>
        </p:spPr>
        <p:txBody>
          <a:bodyPr/>
          <a:lstStyle/>
          <a:p>
            <a:pPr algn="l"/>
            <a:r>
              <a:rPr lang="nl-NL" sz="3200" dirty="0" err="1" smtClean="0"/>
              <a:t>Kemlercode</a:t>
            </a:r>
            <a:r>
              <a:rPr lang="nl-NL" sz="3200" dirty="0" smtClean="0"/>
              <a:t> plus TDG </a:t>
            </a:r>
            <a:r>
              <a:rPr lang="nl-NL" sz="3200" dirty="0" err="1" smtClean="0"/>
              <a:t>placards</a:t>
            </a:r>
            <a:endParaRPr lang="nl-NL" sz="3200" dirty="0" smtClean="0"/>
          </a:p>
        </p:txBody>
      </p:sp>
      <p:sp>
        <p:nvSpPr>
          <p:cNvPr id="25603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8AB67D-3815-42C3-8D3B-05781D78FB50}" type="slidenum">
              <a:rPr lang="nl-NL" smtClean="0"/>
              <a:pPr/>
              <a:t>23</a:t>
            </a:fld>
            <a:endParaRPr lang="nl-NL" smtClean="0"/>
          </a:p>
        </p:txBody>
      </p:sp>
      <p:pic>
        <p:nvPicPr>
          <p:cNvPr id="25604" name="Picture 2" descr="Afbeelding:Betuweroute Dodewaard 20080223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9144000" cy="55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al 4"/>
          <p:cNvSpPr/>
          <p:nvPr/>
        </p:nvSpPr>
        <p:spPr bwMode="auto">
          <a:xfrm>
            <a:off x="3714750" y="3357563"/>
            <a:ext cx="2428875" cy="1857375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1181100" dist="1854200" dir="4800000" algn="ctr" rotWithShape="0">
              <a:srgbClr val="000000">
                <a:alpha val="24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nl-NL"/>
          </a:p>
        </p:txBody>
      </p:sp>
      <p:pic>
        <p:nvPicPr>
          <p:cNvPr id="4098" name="Picture 2" descr="http://www.leeuw-verkeer.nl/uploads/cache/adr1-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9664" y="0"/>
            <a:ext cx="3024336" cy="16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E65AD-8319-4C2A-9D3C-E86E48FE5BE5}" type="slidenum">
              <a:rPr lang="nl-NL" smtClean="0"/>
              <a:pPr/>
              <a:t>24</a:t>
            </a:fld>
            <a:endParaRPr lang="nl-NL" smtClean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0"/>
            <a:ext cx="5562600" cy="417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6628" name="Tekstvak 4"/>
          <p:cNvSpPr txBox="1">
            <a:spLocks noChangeArrowheads="1"/>
          </p:cNvSpPr>
          <p:nvPr/>
        </p:nvSpPr>
        <p:spPr bwMode="auto">
          <a:xfrm>
            <a:off x="714375" y="1857375"/>
            <a:ext cx="28495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NL" sz="2000" dirty="0" err="1"/>
              <a:t>Avoid</a:t>
            </a:r>
            <a:r>
              <a:rPr lang="nl-NL" sz="2000" dirty="0"/>
              <a:t> </a:t>
            </a:r>
            <a:r>
              <a:rPr lang="nl-NL" sz="2000" dirty="0" err="1"/>
              <a:t>danger</a:t>
            </a:r>
            <a:r>
              <a:rPr lang="nl-NL" sz="2000" dirty="0"/>
              <a:t>  </a:t>
            </a:r>
          </a:p>
          <a:p>
            <a:pPr>
              <a:buFont typeface="Arial" pitchFamily="34" charset="0"/>
              <a:buChar char="•"/>
            </a:pPr>
            <a:endParaRPr lang="nl-NL" sz="2000" dirty="0"/>
          </a:p>
          <a:p>
            <a:pPr>
              <a:buFont typeface="Arial" pitchFamily="34" charset="0"/>
              <a:buChar char="•"/>
            </a:pPr>
            <a:r>
              <a:rPr lang="nl-NL" sz="2000" dirty="0"/>
              <a:t>Limit </a:t>
            </a:r>
            <a:r>
              <a:rPr lang="nl-NL" sz="2000" dirty="0" err="1"/>
              <a:t>risks</a:t>
            </a:r>
            <a:r>
              <a:rPr lang="nl-NL" sz="2000" dirty="0"/>
              <a:t>  </a:t>
            </a:r>
          </a:p>
          <a:p>
            <a:pPr>
              <a:buFont typeface="Arial" pitchFamily="34" charset="0"/>
              <a:buChar char="•"/>
            </a:pPr>
            <a:endParaRPr lang="nl-NL" sz="2000" dirty="0"/>
          </a:p>
          <a:p>
            <a:pPr>
              <a:buFont typeface="Arial" pitchFamily="34" charset="0"/>
              <a:buChar char="•"/>
            </a:pPr>
            <a:r>
              <a:rPr lang="nl-NL" sz="2000" dirty="0"/>
              <a:t>Limit </a:t>
            </a:r>
            <a:r>
              <a:rPr lang="nl-NL" sz="2000" dirty="0" err="1" smtClean="0"/>
              <a:t>consequences</a:t>
            </a:r>
            <a:r>
              <a:rPr lang="nl-NL" sz="2000" dirty="0" smtClean="0"/>
              <a:t> </a:t>
            </a:r>
            <a:r>
              <a:rPr lang="nl-NL" sz="2000" dirty="0"/>
              <a:t>of </a:t>
            </a:r>
            <a:r>
              <a:rPr lang="nl-NL" sz="2000" dirty="0" err="1"/>
              <a:t>calamities</a:t>
            </a:r>
            <a:r>
              <a:rPr lang="nl-NL" sz="2000" dirty="0"/>
              <a:t>. </a:t>
            </a:r>
          </a:p>
        </p:txBody>
      </p:sp>
      <p:pic>
        <p:nvPicPr>
          <p:cNvPr id="26629" name="Picture 4" descr="Mandf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2925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 descr="IB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50" y="4686300"/>
            <a:ext cx="19050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Etiketten 6.1 en 3 op stalen v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00" y="5000625"/>
            <a:ext cx="19050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/>
              <a:t>Package and</a:t>
            </a:r>
            <a:br>
              <a:rPr lang="en-US" sz="2800" dirty="0" smtClean="0"/>
            </a:br>
            <a:r>
              <a:rPr lang="en-US" sz="2800" dirty="0" smtClean="0"/>
              <a:t>storage </a:t>
            </a:r>
            <a:endParaRPr lang="nl-NL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Packages</a:t>
            </a:r>
            <a:r>
              <a:rPr lang="nl-NL" sz="3600" dirty="0" smtClean="0"/>
              <a:t> </a:t>
            </a:r>
          </a:p>
        </p:txBody>
      </p:sp>
      <p:sp>
        <p:nvSpPr>
          <p:cNvPr id="27651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EFF026-F487-4FEC-9B3A-B28420435649}" type="slidenum">
              <a:rPr lang="nl-NL" smtClean="0"/>
              <a:pPr/>
              <a:t>25</a:t>
            </a:fld>
            <a:endParaRPr lang="nl-NL" smtClean="0"/>
          </a:p>
        </p:txBody>
      </p:sp>
      <p:sp>
        <p:nvSpPr>
          <p:cNvPr id="27652" name="Tekstvak 5"/>
          <p:cNvSpPr txBox="1">
            <a:spLocks noChangeArrowheads="1"/>
          </p:cNvSpPr>
          <p:nvPr/>
        </p:nvSpPr>
        <p:spPr bwMode="auto">
          <a:xfrm>
            <a:off x="0" y="1857375"/>
            <a:ext cx="94297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dirty="0" err="1"/>
              <a:t>Package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I	</a:t>
            </a:r>
            <a:r>
              <a:rPr lang="nl-NL" dirty="0" smtClean="0"/>
              <a:t>    </a:t>
            </a:r>
            <a:r>
              <a:rPr lang="nl-NL" dirty="0" err="1" smtClean="0"/>
              <a:t>X-package</a:t>
            </a:r>
            <a:r>
              <a:rPr lang="nl-NL" dirty="0" smtClean="0"/>
              <a:t> </a:t>
            </a:r>
            <a:r>
              <a:rPr lang="nl-NL" dirty="0"/>
              <a:t>(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strong</a:t>
            </a:r>
            <a:r>
              <a:rPr lang="nl-NL" dirty="0"/>
              <a:t>)	</a:t>
            </a:r>
            <a:r>
              <a:rPr lang="nl-NL" dirty="0" smtClean="0"/>
              <a:t>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/>
              <a:t>dangerous</a:t>
            </a:r>
            <a:r>
              <a:rPr lang="nl-NL" dirty="0"/>
              <a:t> </a:t>
            </a:r>
            <a:r>
              <a:rPr lang="nl-NL" dirty="0" err="1"/>
              <a:t>goods</a:t>
            </a:r>
            <a:endParaRPr lang="nl-NL" dirty="0"/>
          </a:p>
          <a:p>
            <a:r>
              <a:rPr lang="nl-NL" dirty="0" err="1"/>
              <a:t>Package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II 	</a:t>
            </a:r>
            <a:r>
              <a:rPr lang="nl-NL" dirty="0" smtClean="0"/>
              <a:t>    </a:t>
            </a:r>
            <a:r>
              <a:rPr lang="nl-NL" dirty="0" err="1" smtClean="0"/>
              <a:t>Y-package</a:t>
            </a:r>
            <a:r>
              <a:rPr lang="nl-NL" dirty="0" smtClean="0"/>
              <a:t> </a:t>
            </a:r>
            <a:r>
              <a:rPr lang="nl-NL" dirty="0"/>
              <a:t>(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strong</a:t>
            </a:r>
            <a:r>
              <a:rPr lang="nl-NL" dirty="0"/>
              <a:t>)	</a:t>
            </a:r>
            <a:r>
              <a:rPr lang="nl-NL" dirty="0" smtClean="0"/>
              <a:t> </a:t>
            </a:r>
            <a:r>
              <a:rPr lang="nl-NL" dirty="0" err="1" smtClean="0"/>
              <a:t>dangerous</a:t>
            </a:r>
            <a:r>
              <a:rPr lang="nl-NL" dirty="0" smtClean="0"/>
              <a:t> </a:t>
            </a:r>
            <a:r>
              <a:rPr lang="nl-NL" dirty="0" err="1"/>
              <a:t>goods</a:t>
            </a:r>
            <a:r>
              <a:rPr lang="nl-NL" dirty="0"/>
              <a:t> </a:t>
            </a:r>
          </a:p>
          <a:p>
            <a:r>
              <a:rPr lang="nl-NL" dirty="0" err="1"/>
              <a:t>Package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III  </a:t>
            </a:r>
            <a:r>
              <a:rPr lang="nl-NL" dirty="0" smtClean="0"/>
              <a:t>   </a:t>
            </a:r>
            <a:r>
              <a:rPr lang="nl-NL" dirty="0" err="1" smtClean="0"/>
              <a:t>Z-package</a:t>
            </a:r>
            <a:r>
              <a:rPr lang="nl-NL" dirty="0" smtClean="0"/>
              <a:t> </a:t>
            </a:r>
            <a:r>
              <a:rPr lang="nl-NL" dirty="0"/>
              <a:t>(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 smtClean="0"/>
              <a:t>strong</a:t>
            </a:r>
            <a:r>
              <a:rPr lang="nl-NL" dirty="0" smtClean="0"/>
              <a:t>) </a:t>
            </a:r>
            <a:r>
              <a:rPr lang="nl-NL" dirty="0" err="1" smtClean="0"/>
              <a:t>less</a:t>
            </a:r>
            <a:r>
              <a:rPr lang="nl-NL" dirty="0" smtClean="0"/>
              <a:t> </a:t>
            </a:r>
            <a:r>
              <a:rPr lang="nl-NL" dirty="0" err="1"/>
              <a:t>dangerous</a:t>
            </a:r>
            <a:r>
              <a:rPr lang="nl-NL" dirty="0"/>
              <a:t> </a:t>
            </a:r>
          </a:p>
        </p:txBody>
      </p:sp>
      <p:pic>
        <p:nvPicPr>
          <p:cNvPr id="27653" name="Picture 8" descr="http://www.labelmaster.com/Hazmat-Source/images/Prepared_Hazmat_Pack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3" y="3781425"/>
            <a:ext cx="4043363" cy="310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067944" y="4005064"/>
            <a:ext cx="4321175" cy="1938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N.O.S. (not otherwise specified)  </a:t>
            </a:r>
          </a:p>
          <a:p>
            <a:pPr marL="457200" indent="-457200">
              <a:buFontTx/>
              <a:buAutoNum type="arabicPlain" startAt="3"/>
              <a:defRPr/>
            </a:pPr>
            <a:r>
              <a:rPr lang="en-US" dirty="0"/>
              <a:t>Class 3 flammable liquid</a:t>
            </a:r>
          </a:p>
          <a:p>
            <a:pPr>
              <a:defRPr/>
            </a:pPr>
            <a:r>
              <a:rPr lang="en-US" dirty="0"/>
              <a:t>6,1 Class 6 toxic </a:t>
            </a:r>
          </a:p>
          <a:p>
            <a:pPr>
              <a:defRPr/>
            </a:pPr>
            <a:r>
              <a:rPr lang="en-US" dirty="0"/>
              <a:t>Un-code 1992 </a:t>
            </a:r>
            <a:r>
              <a:rPr lang="fr-FR" sz="1100" dirty="0" err="1"/>
              <a:t>Flammable</a:t>
            </a:r>
            <a:r>
              <a:rPr lang="fr-FR" sz="1100" dirty="0"/>
              <a:t> </a:t>
            </a:r>
            <a:r>
              <a:rPr lang="fr-FR" sz="1100" dirty="0" err="1"/>
              <a:t>liquids</a:t>
            </a:r>
            <a:r>
              <a:rPr lang="fr-FR" sz="1100" dirty="0"/>
              <a:t>, </a:t>
            </a:r>
            <a:r>
              <a:rPr lang="fr-FR" sz="1100" dirty="0" err="1"/>
              <a:t>toxic</a:t>
            </a:r>
            <a:r>
              <a:rPr lang="fr-FR" sz="1100" dirty="0"/>
              <a:t>, </a:t>
            </a:r>
            <a:r>
              <a:rPr lang="fr-FR" sz="1100" dirty="0" err="1"/>
              <a:t>n.o.s</a:t>
            </a:r>
            <a:r>
              <a:rPr lang="fr-FR" sz="1100" dirty="0"/>
              <a:t>.</a:t>
            </a:r>
            <a:endParaRPr lang="en-US" sz="1100" dirty="0"/>
          </a:p>
          <a:p>
            <a:pPr>
              <a:defRPr/>
            </a:pPr>
            <a:r>
              <a:rPr lang="en-US" dirty="0"/>
              <a:t>Package III </a:t>
            </a:r>
            <a:endParaRPr lang="nl-NL" dirty="0"/>
          </a:p>
        </p:txBody>
      </p:sp>
      <p:sp>
        <p:nvSpPr>
          <p:cNvPr id="27655" name="Rectangular Callout 2"/>
          <p:cNvSpPr>
            <a:spLocks noChangeArrowheads="1"/>
          </p:cNvSpPr>
          <p:nvPr/>
        </p:nvSpPr>
        <p:spPr bwMode="auto">
          <a:xfrm>
            <a:off x="4067944" y="3861049"/>
            <a:ext cx="3600400" cy="1656184"/>
          </a:xfrm>
          <a:prstGeom prst="wedgeRectCallout">
            <a:avLst>
              <a:gd name="adj1" fmla="val -112089"/>
              <a:gd name="adj2" fmla="val 51163"/>
            </a:avLst>
          </a:prstGeom>
          <a:solidFill>
            <a:schemeClr val="accent1">
              <a:alpha val="45882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6512" y="274638"/>
            <a:ext cx="8229600" cy="1143000"/>
          </a:xfrm>
        </p:spPr>
        <p:txBody>
          <a:bodyPr/>
          <a:lstStyle/>
          <a:p>
            <a:r>
              <a:rPr lang="en-US" sz="3200" dirty="0" smtClean="0"/>
              <a:t>BLEVE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B</a:t>
            </a:r>
            <a:r>
              <a:rPr lang="nl-NL" sz="2400" dirty="0" err="1" smtClean="0"/>
              <a:t>oiling</a:t>
            </a:r>
            <a:r>
              <a:rPr lang="nl-NL" sz="2400" dirty="0" smtClean="0"/>
              <a:t> </a:t>
            </a:r>
            <a:r>
              <a:rPr lang="nl-NL" sz="2400" dirty="0" err="1" smtClean="0"/>
              <a:t>Liquid</a:t>
            </a:r>
            <a:r>
              <a:rPr lang="nl-NL" sz="2400" dirty="0" smtClean="0"/>
              <a:t> </a:t>
            </a:r>
            <a:r>
              <a:rPr lang="nl-NL" sz="2400" dirty="0" err="1" smtClean="0"/>
              <a:t>Expanding</a:t>
            </a:r>
            <a:r>
              <a:rPr lang="nl-NL" sz="2400" dirty="0" smtClean="0"/>
              <a:t> </a:t>
            </a:r>
            <a:r>
              <a:rPr lang="nl-NL" sz="2400" dirty="0" err="1" smtClean="0"/>
              <a:t>Vapour</a:t>
            </a:r>
            <a:r>
              <a:rPr lang="nl-NL" sz="2400" dirty="0" smtClean="0"/>
              <a:t> </a:t>
            </a:r>
            <a:r>
              <a:rPr lang="nl-NL" sz="2400" dirty="0" err="1" smtClean="0"/>
              <a:t>Explosion</a:t>
            </a:r>
            <a:r>
              <a:rPr lang="nl-NL" sz="2400" dirty="0" smtClean="0"/>
              <a:t> </a:t>
            </a:r>
            <a:br>
              <a:rPr lang="nl-NL" sz="2400" dirty="0" smtClean="0"/>
            </a:br>
            <a:r>
              <a:rPr lang="nl-NL" sz="2400" dirty="0" smtClean="0"/>
              <a:t>(kokende </a:t>
            </a:r>
            <a:r>
              <a:rPr lang="nl-NL" sz="2400" dirty="0" err="1" smtClean="0"/>
              <a:t>vloeistof-gasexpansie-explosie</a:t>
            </a:r>
            <a:r>
              <a:rPr lang="nl-NL" sz="2400" dirty="0" smtClean="0"/>
              <a:t>).</a:t>
            </a:r>
            <a:endParaRPr lang="en-US" sz="2400" dirty="0"/>
          </a:p>
        </p:txBody>
      </p:sp>
      <p:graphicFrame>
        <p:nvGraphicFramePr>
          <p:cNvPr id="1026" name="Object 2">
            <a:hlinkClick r:id="rId3" action="ppaction://hlinkfile"/>
          </p:cNvPr>
          <p:cNvGraphicFramePr>
            <a:graphicFrameLocks noChangeAspect="1"/>
          </p:cNvGraphicFramePr>
          <p:nvPr/>
        </p:nvGraphicFramePr>
        <p:xfrm>
          <a:off x="2339752" y="2708920"/>
          <a:ext cx="29368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-object" showAsIcon="1" r:id="rId4" imgW="2936520" imgH="685440" progId="Package">
                  <p:embed/>
                </p:oleObj>
              </mc:Choice>
              <mc:Fallback>
                <p:oleObj name="Packager Shell-object" showAsIcon="1" r:id="rId4" imgW="2936520" imgH="68544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708920"/>
                        <a:ext cx="29368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/>
          <p:cNvSpPr/>
          <p:nvPr/>
        </p:nvSpPr>
        <p:spPr>
          <a:xfrm>
            <a:off x="251520" y="1857018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 BLEVE typically starts with a container of liquid which is held above its normal, atmospheric-pressure boiling temperature.</a:t>
            </a:r>
            <a:endParaRPr lang="en-US" sz="2000" dirty="0"/>
          </a:p>
        </p:txBody>
      </p:sp>
      <p:pic>
        <p:nvPicPr>
          <p:cNvPr id="1028" name="Picture 4" descr="http://process-engineer.net/wp-content/uploads/2011/05/BLEV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512418"/>
            <a:ext cx="7596337" cy="2730650"/>
          </a:xfrm>
          <a:prstGeom prst="rect">
            <a:avLst/>
          </a:prstGeom>
          <a:noFill/>
        </p:spPr>
      </p:pic>
      <p:sp>
        <p:nvSpPr>
          <p:cNvPr id="6" name="Toelichting met afgeronde rechthoek 5"/>
          <p:cNvSpPr/>
          <p:nvPr/>
        </p:nvSpPr>
        <p:spPr>
          <a:xfrm>
            <a:off x="4355976" y="3645024"/>
            <a:ext cx="1512168" cy="504056"/>
          </a:xfrm>
          <a:prstGeom prst="wedgeRoundRectCallout">
            <a:avLst>
              <a:gd name="adj1" fmla="val 67123"/>
              <a:gd name="adj2" fmla="val 1092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Vapor cloud exposed by pressure relief 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7" name="Toelichting met afgeronde rechthoek 6"/>
          <p:cNvSpPr/>
          <p:nvPr/>
        </p:nvSpPr>
        <p:spPr>
          <a:xfrm>
            <a:off x="6228184" y="4293096"/>
            <a:ext cx="1368660" cy="432048"/>
          </a:xfrm>
          <a:prstGeom prst="wedgeRoundRectCallout">
            <a:avLst>
              <a:gd name="adj1" fmla="val -55938"/>
              <a:gd name="adj2" fmla="val 785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Container damaged due to corrosion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8" name="Toelichting met afgeronde rechthoek 7"/>
          <p:cNvSpPr/>
          <p:nvPr/>
        </p:nvSpPr>
        <p:spPr>
          <a:xfrm>
            <a:off x="6300192" y="5733256"/>
            <a:ext cx="1620688" cy="504056"/>
          </a:xfrm>
          <a:prstGeom prst="wedgeRoundRectCallout">
            <a:avLst>
              <a:gd name="adj1" fmla="val -53044"/>
              <a:gd name="adj2" fmla="val -83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Container damaged by hot temperature, exposed by external fire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9" name="Toelichting met afgeronde rechthoek 8"/>
          <p:cNvSpPr/>
          <p:nvPr/>
        </p:nvSpPr>
        <p:spPr>
          <a:xfrm>
            <a:off x="4139952" y="4221088"/>
            <a:ext cx="1368152" cy="288032"/>
          </a:xfrm>
          <a:prstGeom prst="wedgeRoundRectCallout">
            <a:avLst>
              <a:gd name="adj1" fmla="val 19300"/>
              <a:gd name="adj2" fmla="val 144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Container damaged 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4139952" y="4509120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Dangerous</a:t>
            </a:r>
            <a:r>
              <a:rPr lang="nl-NL" dirty="0" smtClean="0"/>
              <a:t> </a:t>
            </a:r>
            <a:r>
              <a:rPr lang="nl-NL" dirty="0" err="1" smtClean="0"/>
              <a:t>goods</a:t>
            </a:r>
            <a:r>
              <a:rPr lang="nl-NL" dirty="0" smtClean="0"/>
              <a:t>                       </a:t>
            </a:r>
          </a:p>
        </p:txBody>
      </p:sp>
      <p:sp>
        <p:nvSpPr>
          <p:cNvPr id="5123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E06FBA-1510-4823-B1B4-84BB79F83859}" type="slidenum">
              <a:rPr lang="nl-NL" smtClean="0"/>
              <a:pPr/>
              <a:t>3</a:t>
            </a:fld>
            <a:endParaRPr lang="nl-NL" smtClean="0"/>
          </a:p>
        </p:txBody>
      </p:sp>
      <p:sp>
        <p:nvSpPr>
          <p:cNvPr id="5124" name="Rechthoek 3"/>
          <p:cNvSpPr>
            <a:spLocks noChangeArrowheads="1"/>
          </p:cNvSpPr>
          <p:nvPr/>
        </p:nvSpPr>
        <p:spPr bwMode="auto">
          <a:xfrm>
            <a:off x="1691680" y="2564904"/>
            <a:ext cx="540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/>
              <a:t>Dangerous goods are  solids, liquids or gases, that can harm people, other living organisms, property or the environment</a:t>
            </a:r>
            <a:r>
              <a:rPr lang="en-US" dirty="0"/>
              <a:t>. 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numm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2E072E-37E2-4FE9-9181-85341C8EAC2A}" type="slidenum">
              <a:rPr lang="nl-NL" smtClean="0"/>
              <a:pPr/>
              <a:t>4</a:t>
            </a:fld>
            <a:endParaRPr lang="nl-NL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-324544" y="274638"/>
            <a:ext cx="8229600" cy="1143000"/>
          </a:xfrm>
        </p:spPr>
        <p:txBody>
          <a:bodyPr/>
          <a:lstStyle/>
          <a:p>
            <a:r>
              <a:rPr lang="nl-NL" dirty="0" err="1" smtClean="0"/>
              <a:t>Dangerous</a:t>
            </a:r>
            <a:r>
              <a:rPr lang="nl-NL" dirty="0" smtClean="0"/>
              <a:t> </a:t>
            </a:r>
            <a:r>
              <a:rPr lang="nl-NL" dirty="0" err="1" smtClean="0"/>
              <a:t>goods</a:t>
            </a:r>
            <a:r>
              <a:rPr lang="nl-NL" dirty="0" smtClean="0"/>
              <a:t> / </a:t>
            </a:r>
            <a:r>
              <a:rPr lang="nl-NL" dirty="0" smtClean="0">
                <a:solidFill>
                  <a:srgbClr val="FF0000"/>
                </a:solidFill>
              </a:rPr>
              <a:t>transport</a:t>
            </a:r>
            <a:r>
              <a:rPr lang="nl-NL" dirty="0" smtClean="0"/>
              <a:t>  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0" y="1917700"/>
            <a:ext cx="8839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dirty="0"/>
              <a:t>ADR	</a:t>
            </a:r>
            <a:r>
              <a:rPr lang="nl-NL" dirty="0" smtClean="0"/>
              <a:t>  </a:t>
            </a:r>
            <a:r>
              <a:rPr lang="fr-FR" dirty="0" smtClean="0"/>
              <a:t>Accord </a:t>
            </a:r>
            <a:r>
              <a:rPr lang="fr-FR" dirty="0"/>
              <a:t>européen relatif au transport international </a:t>
            </a:r>
            <a:r>
              <a:rPr lang="fr-FR" dirty="0" smtClean="0"/>
              <a:t>des</a:t>
            </a:r>
            <a:br>
              <a:rPr lang="fr-FR" dirty="0" smtClean="0"/>
            </a:br>
            <a:r>
              <a:rPr lang="fr-FR" dirty="0" smtClean="0"/>
              <a:t>                marchandises </a:t>
            </a:r>
            <a:r>
              <a:rPr lang="fr-FR" dirty="0"/>
              <a:t>Dangereuses </a:t>
            </a:r>
            <a:r>
              <a:rPr lang="fr-FR" u="sng" dirty="0"/>
              <a:t>par Route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ADN  </a:t>
            </a:r>
            <a:r>
              <a:rPr lang="fr-FR" dirty="0"/>
              <a:t>	</a:t>
            </a:r>
            <a:r>
              <a:rPr lang="fr-FR" dirty="0" smtClean="0"/>
              <a:t> </a:t>
            </a:r>
            <a:r>
              <a:rPr lang="fr-FR" b="1" dirty="0" smtClean="0"/>
              <a:t>A</a:t>
            </a:r>
            <a:r>
              <a:rPr lang="fr-FR" dirty="0" smtClean="0"/>
              <a:t>ccord </a:t>
            </a:r>
            <a:r>
              <a:rPr lang="fr-FR" dirty="0"/>
              <a:t>européen relatif au transport international </a:t>
            </a:r>
            <a:r>
              <a:rPr lang="fr-FR" dirty="0" smtClean="0"/>
              <a:t>des</a:t>
            </a:r>
            <a:br>
              <a:rPr lang="fr-FR" dirty="0" smtClean="0"/>
            </a:br>
            <a:r>
              <a:rPr lang="fr-FR" dirty="0"/>
              <a:t>	</a:t>
            </a:r>
            <a:r>
              <a:rPr lang="fr-FR" dirty="0" smtClean="0"/>
              <a:t> marchandises </a:t>
            </a:r>
            <a:r>
              <a:rPr lang="fr-FR" b="1" dirty="0"/>
              <a:t>D</a:t>
            </a:r>
            <a:r>
              <a:rPr lang="fr-FR" dirty="0"/>
              <a:t>angereuses par </a:t>
            </a:r>
            <a:r>
              <a:rPr lang="fr-FR" u="sng" dirty="0"/>
              <a:t>voies de </a:t>
            </a:r>
            <a:r>
              <a:rPr lang="fr-FR" b="1" u="sng" dirty="0"/>
              <a:t>N</a:t>
            </a:r>
            <a:r>
              <a:rPr lang="fr-FR" u="sng" dirty="0"/>
              <a:t>avigation </a:t>
            </a:r>
            <a:r>
              <a:rPr lang="fr-FR" u="sng" dirty="0" smtClean="0"/>
              <a:t/>
            </a:r>
            <a:br>
              <a:rPr lang="fr-FR" u="sng" dirty="0" smtClean="0"/>
            </a:br>
            <a:r>
              <a:rPr lang="fr-FR" dirty="0" smtClean="0"/>
              <a:t>                i</a:t>
            </a:r>
            <a:r>
              <a:rPr lang="fr-FR" u="sng" dirty="0" smtClean="0"/>
              <a:t>ntérieures</a:t>
            </a:r>
            <a:r>
              <a:rPr lang="fr-FR" dirty="0"/>
              <a:t>.</a:t>
            </a:r>
          </a:p>
          <a:p>
            <a:pPr>
              <a:spcBef>
                <a:spcPct val="50000"/>
              </a:spcBef>
            </a:pPr>
            <a:r>
              <a:rPr lang="fr-FR" dirty="0"/>
              <a:t>RID	</a:t>
            </a:r>
            <a:r>
              <a:rPr lang="fr-FR" dirty="0" smtClean="0"/>
              <a:t> Règlement </a:t>
            </a:r>
            <a:r>
              <a:rPr lang="fr-FR" dirty="0"/>
              <a:t>concernant le transport </a:t>
            </a:r>
            <a:r>
              <a:rPr lang="fr-FR" dirty="0" smtClean="0"/>
              <a:t>international     </a:t>
            </a:r>
            <a:r>
              <a:rPr lang="fr-FR" dirty="0"/>
              <a:t>		</a:t>
            </a:r>
            <a:r>
              <a:rPr lang="fr-FR" dirty="0" smtClean="0"/>
              <a:t>                            </a:t>
            </a:r>
            <a:r>
              <a:rPr lang="fr-FR" dirty="0"/>
              <a:t>	</a:t>
            </a:r>
            <a:r>
              <a:rPr lang="fr-FR" dirty="0" smtClean="0"/>
              <a:t> </a:t>
            </a:r>
            <a:r>
              <a:rPr lang="fr-FR" u="sng" dirty="0" smtClean="0"/>
              <a:t>ferroviaire</a:t>
            </a:r>
            <a:r>
              <a:rPr lang="fr-FR" dirty="0" smtClean="0"/>
              <a:t> </a:t>
            </a:r>
            <a:r>
              <a:rPr lang="fr-FR" dirty="0"/>
              <a:t>des marchandises dangereuses </a:t>
            </a:r>
          </a:p>
          <a:p>
            <a:pPr>
              <a:spcBef>
                <a:spcPct val="50000"/>
              </a:spcBef>
            </a:pPr>
            <a:r>
              <a:rPr lang="fr-FR" dirty="0"/>
              <a:t>IMDG  	</a:t>
            </a:r>
            <a:r>
              <a:rPr lang="fr-FR" dirty="0" smtClean="0"/>
              <a:t> </a:t>
            </a:r>
            <a:r>
              <a:rPr lang="nl-NL" dirty="0" smtClean="0"/>
              <a:t>International </a:t>
            </a:r>
            <a:r>
              <a:rPr lang="nl-NL" u="sng" dirty="0" err="1"/>
              <a:t>Maritime</a:t>
            </a:r>
            <a:r>
              <a:rPr lang="nl-NL" dirty="0"/>
              <a:t> </a:t>
            </a:r>
            <a:r>
              <a:rPr lang="nl-NL" dirty="0" err="1"/>
              <a:t>Dangerous</a:t>
            </a:r>
            <a:r>
              <a:rPr lang="nl-NL" dirty="0"/>
              <a:t> </a:t>
            </a:r>
            <a:r>
              <a:rPr lang="nl-NL" dirty="0" err="1"/>
              <a:t>Goods</a:t>
            </a:r>
            <a:endParaRPr lang="nl-NL" dirty="0"/>
          </a:p>
          <a:p>
            <a:pPr>
              <a:spcBef>
                <a:spcPct val="50000"/>
              </a:spcBef>
            </a:pPr>
            <a:r>
              <a:rPr lang="nl-NL" dirty="0"/>
              <a:t>IATA DG </a:t>
            </a:r>
            <a:r>
              <a:rPr lang="nl-NL" dirty="0" smtClean="0"/>
              <a:t> IATA </a:t>
            </a:r>
            <a:r>
              <a:rPr lang="nl-NL" dirty="0" err="1"/>
              <a:t>Dangerous</a:t>
            </a:r>
            <a:r>
              <a:rPr lang="nl-NL" dirty="0"/>
              <a:t> </a:t>
            </a:r>
            <a:r>
              <a:rPr lang="nl-NL" dirty="0" err="1"/>
              <a:t>Goods</a:t>
            </a:r>
            <a:r>
              <a:rPr lang="nl-NL" dirty="0"/>
              <a:t> (</a:t>
            </a:r>
            <a:r>
              <a:rPr lang="nl-NL" u="sng" dirty="0" err="1"/>
              <a:t>Airtransport</a:t>
            </a:r>
            <a:r>
              <a:rPr lang="nl-NL" dirty="0"/>
              <a:t>)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>
          <a:xfrm>
            <a:off x="-396552" y="274638"/>
            <a:ext cx="8229600" cy="1143000"/>
          </a:xfrm>
        </p:spPr>
        <p:txBody>
          <a:bodyPr/>
          <a:lstStyle/>
          <a:p>
            <a:r>
              <a:rPr lang="nl-NL" dirty="0" err="1" smtClean="0"/>
              <a:t>Dangerous</a:t>
            </a:r>
            <a:r>
              <a:rPr lang="nl-NL" dirty="0" smtClean="0"/>
              <a:t> </a:t>
            </a:r>
            <a:r>
              <a:rPr lang="nl-NL" dirty="0" err="1" smtClean="0"/>
              <a:t>goods</a:t>
            </a:r>
            <a:r>
              <a:rPr lang="nl-NL" dirty="0" smtClean="0"/>
              <a:t> / </a:t>
            </a:r>
            <a:r>
              <a:rPr lang="nl-NL" dirty="0" err="1" smtClean="0">
                <a:solidFill>
                  <a:srgbClr val="FF0000"/>
                </a:solidFill>
              </a:rPr>
              <a:t>storage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smtClean="0"/>
              <a:t> </a:t>
            </a:r>
          </a:p>
        </p:txBody>
      </p:sp>
      <p:sp>
        <p:nvSpPr>
          <p:cNvPr id="7171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A6F2D4-F73A-46D6-AC52-F621E997DADF}" type="slidenum">
              <a:rPr lang="nl-NL" smtClean="0"/>
              <a:pPr/>
              <a:t>5</a:t>
            </a:fld>
            <a:endParaRPr lang="nl-NL" smtClean="0"/>
          </a:p>
        </p:txBody>
      </p:sp>
      <p:sp>
        <p:nvSpPr>
          <p:cNvPr id="7172" name="Tekstvak 3"/>
          <p:cNvSpPr txBox="1">
            <a:spLocks noChangeArrowheads="1"/>
          </p:cNvSpPr>
          <p:nvPr/>
        </p:nvSpPr>
        <p:spPr bwMode="auto">
          <a:xfrm>
            <a:off x="467544" y="2060848"/>
            <a:ext cx="9317682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sz="2800" dirty="0" err="1" smtClean="0"/>
              <a:t>Due</a:t>
            </a:r>
            <a:r>
              <a:rPr lang="nl-NL" sz="2800" dirty="0" smtClean="0"/>
              <a:t> to the </a:t>
            </a:r>
            <a:r>
              <a:rPr lang="nl-NL" sz="2800" dirty="0" err="1" smtClean="0"/>
              <a:t>local</a:t>
            </a:r>
            <a:r>
              <a:rPr lang="nl-NL" sz="2800" dirty="0" smtClean="0"/>
              <a:t> </a:t>
            </a:r>
            <a:r>
              <a:rPr lang="nl-NL" sz="2800" dirty="0" err="1" smtClean="0"/>
              <a:t>activities</a:t>
            </a:r>
            <a:r>
              <a:rPr lang="nl-NL" sz="2800" dirty="0" smtClean="0"/>
              <a:t>, </a:t>
            </a:r>
            <a:r>
              <a:rPr lang="nl-NL" sz="2800" dirty="0" err="1" smtClean="0"/>
              <a:t>every</a:t>
            </a:r>
            <a:r>
              <a:rPr lang="nl-NL" sz="2800" dirty="0" smtClean="0"/>
              <a:t> country </a:t>
            </a:r>
          </a:p>
          <a:p>
            <a:r>
              <a:rPr lang="nl-NL" sz="2800" dirty="0" smtClean="0"/>
              <a:t>has </a:t>
            </a:r>
            <a:r>
              <a:rPr lang="nl-NL" sz="2800" dirty="0" err="1" smtClean="0"/>
              <a:t>its</a:t>
            </a:r>
            <a:r>
              <a:rPr lang="nl-NL" sz="2800" dirty="0" smtClean="0"/>
              <a:t> </a:t>
            </a:r>
            <a:r>
              <a:rPr lang="nl-NL" sz="2800" dirty="0" err="1" smtClean="0"/>
              <a:t>own</a:t>
            </a:r>
            <a:r>
              <a:rPr lang="nl-NL" sz="2800" dirty="0" smtClean="0"/>
              <a:t> </a:t>
            </a:r>
            <a:r>
              <a:rPr lang="nl-NL" sz="2800" dirty="0" err="1" smtClean="0"/>
              <a:t>rules</a:t>
            </a:r>
            <a:r>
              <a:rPr lang="nl-NL" sz="2800" dirty="0" smtClean="0"/>
              <a:t>/</a:t>
            </a:r>
            <a:r>
              <a:rPr lang="nl-NL" sz="2800" dirty="0" err="1" smtClean="0"/>
              <a:t>laws</a:t>
            </a:r>
            <a:r>
              <a:rPr lang="nl-NL" sz="2800" dirty="0" smtClean="0"/>
              <a:t>: </a:t>
            </a:r>
          </a:p>
          <a:p>
            <a:endParaRPr lang="nl-NL" sz="2800" dirty="0" smtClean="0"/>
          </a:p>
          <a:p>
            <a:r>
              <a:rPr lang="nl-NL" sz="2800" dirty="0" smtClean="0"/>
              <a:t>For Holland: </a:t>
            </a:r>
          </a:p>
          <a:p>
            <a:endParaRPr lang="nl-NL" sz="2800" dirty="0" smtClean="0"/>
          </a:p>
          <a:p>
            <a:r>
              <a:rPr lang="nl-NL" sz="2800" dirty="0" err="1" smtClean="0"/>
              <a:t>Formerly</a:t>
            </a:r>
            <a:r>
              <a:rPr lang="nl-NL" sz="2800" dirty="0"/>
              <a:t>:  	</a:t>
            </a:r>
            <a:r>
              <a:rPr lang="nl-NL" sz="2800" dirty="0" err="1"/>
              <a:t>hinderwetvergunning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Nowadays</a:t>
            </a:r>
            <a:r>
              <a:rPr lang="nl-NL" sz="2800" dirty="0"/>
              <a:t>:  WM = Wet Milieubeheer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>
          <a:xfrm>
            <a:off x="-144066" y="260648"/>
            <a:ext cx="8172450" cy="1143000"/>
          </a:xfrm>
        </p:spPr>
        <p:txBody>
          <a:bodyPr/>
          <a:lstStyle/>
          <a:p>
            <a:r>
              <a:rPr lang="nl-NL" sz="3600" dirty="0" err="1" smtClean="0"/>
              <a:t>Dangerous</a:t>
            </a:r>
            <a:r>
              <a:rPr lang="nl-NL" sz="3600" dirty="0" smtClean="0"/>
              <a:t> </a:t>
            </a:r>
            <a:r>
              <a:rPr lang="nl-NL" sz="3600" dirty="0" err="1" smtClean="0"/>
              <a:t>goods</a:t>
            </a:r>
            <a:r>
              <a:rPr lang="nl-NL" sz="3600" dirty="0" smtClean="0"/>
              <a:t> /  </a:t>
            </a:r>
            <a:r>
              <a:rPr lang="nl-NL" sz="3600" dirty="0" err="1" smtClean="0">
                <a:solidFill>
                  <a:srgbClr val="FF0000"/>
                </a:solidFill>
              </a:rPr>
              <a:t>working</a:t>
            </a:r>
            <a:r>
              <a:rPr lang="nl-NL" sz="3600" dirty="0" smtClean="0">
                <a:solidFill>
                  <a:srgbClr val="FF0000"/>
                </a:solidFill>
              </a:rPr>
              <a:t> </a:t>
            </a:r>
            <a:r>
              <a:rPr lang="nl-NL" sz="3600" dirty="0" err="1" smtClean="0">
                <a:solidFill>
                  <a:srgbClr val="FF0000"/>
                </a:solidFill>
              </a:rPr>
              <a:t>with</a:t>
            </a:r>
            <a:r>
              <a:rPr lang="nl-NL" sz="3600" dirty="0" smtClean="0">
                <a:solidFill>
                  <a:srgbClr val="FF0000"/>
                </a:solidFill>
              </a:rPr>
              <a:t> ..</a:t>
            </a:r>
          </a:p>
        </p:txBody>
      </p:sp>
      <p:sp>
        <p:nvSpPr>
          <p:cNvPr id="8195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BA4855-F2C7-42E1-8738-911F391908D4}" type="slidenum">
              <a:rPr lang="nl-NL" smtClean="0"/>
              <a:pPr/>
              <a:t>6</a:t>
            </a:fld>
            <a:endParaRPr lang="nl-NL" smtClean="0"/>
          </a:p>
        </p:txBody>
      </p:sp>
      <p:sp>
        <p:nvSpPr>
          <p:cNvPr id="8196" name="Tekstvak 3"/>
          <p:cNvSpPr txBox="1">
            <a:spLocks noChangeArrowheads="1"/>
          </p:cNvSpPr>
          <p:nvPr/>
        </p:nvSpPr>
        <p:spPr bwMode="auto">
          <a:xfrm>
            <a:off x="243978" y="2143125"/>
            <a:ext cx="8072438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dirty="0" err="1" smtClean="0"/>
              <a:t>Due</a:t>
            </a:r>
            <a:r>
              <a:rPr lang="nl-NL" dirty="0" smtClean="0"/>
              <a:t> to the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activities</a:t>
            </a:r>
            <a:r>
              <a:rPr lang="nl-NL" dirty="0" smtClean="0"/>
              <a:t>, </a:t>
            </a:r>
            <a:r>
              <a:rPr lang="nl-NL" dirty="0" err="1" smtClean="0"/>
              <a:t>every</a:t>
            </a:r>
            <a:r>
              <a:rPr lang="nl-NL" dirty="0" smtClean="0"/>
              <a:t> country has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r>
              <a:rPr lang="nl-NL" dirty="0" smtClean="0"/>
              <a:t>/</a:t>
            </a:r>
            <a:r>
              <a:rPr lang="nl-NL" dirty="0" err="1" smtClean="0"/>
              <a:t>laws</a:t>
            </a:r>
            <a:r>
              <a:rPr lang="nl-NL" dirty="0" smtClean="0"/>
              <a:t>: </a:t>
            </a:r>
          </a:p>
          <a:p>
            <a:endParaRPr lang="nl-NL" dirty="0" smtClean="0"/>
          </a:p>
          <a:p>
            <a:r>
              <a:rPr lang="nl-NL" dirty="0" smtClean="0"/>
              <a:t>For Holland: </a:t>
            </a:r>
          </a:p>
          <a:p>
            <a:endParaRPr lang="nl-NL" dirty="0" smtClean="0"/>
          </a:p>
          <a:p>
            <a:r>
              <a:rPr lang="nl-NL" dirty="0" smtClean="0"/>
              <a:t>WMS </a:t>
            </a:r>
            <a:r>
              <a:rPr lang="nl-NL" dirty="0"/>
              <a:t>		Wet Milieugevaarlijke stoffen</a:t>
            </a:r>
          </a:p>
          <a:p>
            <a:r>
              <a:rPr lang="nl-NL" dirty="0"/>
              <a:t>		(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dangerous</a:t>
            </a:r>
            <a:r>
              <a:rPr lang="nl-NL" dirty="0"/>
              <a:t> </a:t>
            </a:r>
            <a:r>
              <a:rPr lang="nl-NL" dirty="0" err="1"/>
              <a:t>goods</a:t>
            </a:r>
            <a:r>
              <a:rPr lang="nl-NL" dirty="0"/>
              <a:t>) </a:t>
            </a:r>
          </a:p>
          <a:p>
            <a:endParaRPr lang="nl-NL" dirty="0"/>
          </a:p>
          <a:p>
            <a:r>
              <a:rPr lang="nl-NL" dirty="0"/>
              <a:t>ARBO		Arbeidsomstandighedenwet </a:t>
            </a:r>
          </a:p>
          <a:p>
            <a:r>
              <a:rPr lang="nl-NL" dirty="0"/>
              <a:t>		(</a:t>
            </a:r>
            <a:r>
              <a:rPr lang="nl-NL" dirty="0" err="1"/>
              <a:t>chance</a:t>
            </a:r>
            <a:r>
              <a:rPr lang="nl-NL" dirty="0"/>
              <a:t> to </a:t>
            </a:r>
            <a:r>
              <a:rPr lang="nl-NL" dirty="0" err="1"/>
              <a:t>get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contact,  </a:t>
            </a:r>
            <a:r>
              <a:rPr lang="nl-NL" dirty="0" err="1"/>
              <a:t>duty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care)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-612576" y="274638"/>
            <a:ext cx="8229600" cy="1143000"/>
          </a:xfrm>
        </p:spPr>
        <p:txBody>
          <a:bodyPr/>
          <a:lstStyle/>
          <a:p>
            <a:r>
              <a:rPr lang="nl-NL" sz="3600" dirty="0" err="1" smtClean="0"/>
              <a:t>Birth</a:t>
            </a:r>
            <a:r>
              <a:rPr lang="nl-NL" sz="3600" dirty="0" smtClean="0"/>
              <a:t> of the </a:t>
            </a:r>
            <a:r>
              <a:rPr lang="nl-NL" sz="3600" dirty="0" err="1" smtClean="0"/>
              <a:t>recommendations</a:t>
            </a:r>
            <a:r>
              <a:rPr lang="nl-NL" sz="3600" dirty="0" smtClean="0"/>
              <a:t> 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>
          <a:xfrm>
            <a:off x="14808" y="2215405"/>
            <a:ext cx="8229600" cy="4525963"/>
          </a:xfrm>
        </p:spPr>
        <p:txBody>
          <a:bodyPr/>
          <a:lstStyle/>
          <a:p>
            <a:r>
              <a:rPr lang="nl-NL" sz="1800" dirty="0" err="1" smtClean="0"/>
              <a:t>This</a:t>
            </a:r>
            <a:r>
              <a:rPr lang="nl-NL" sz="1800" dirty="0" smtClean="0"/>
              <a:t> </a:t>
            </a:r>
            <a:r>
              <a:rPr lang="nl-NL" sz="1800" dirty="0" err="1" smtClean="0"/>
              <a:t>treatment</a:t>
            </a:r>
            <a:r>
              <a:rPr lang="nl-NL" sz="1800" dirty="0" smtClean="0"/>
              <a:t> has been made in the EC of the UN at September 30th 1957.</a:t>
            </a:r>
          </a:p>
          <a:p>
            <a:r>
              <a:rPr lang="nl-NL" sz="1800" dirty="0" err="1" smtClean="0"/>
              <a:t>It</a:t>
            </a:r>
            <a:r>
              <a:rPr lang="nl-NL" sz="1800" dirty="0" smtClean="0"/>
              <a:t> </a:t>
            </a:r>
            <a:r>
              <a:rPr lang="nl-NL" sz="1800" dirty="0" err="1" smtClean="0"/>
              <a:t>started</a:t>
            </a:r>
            <a:r>
              <a:rPr lang="nl-NL" sz="1800" dirty="0" smtClean="0"/>
              <a:t> at 29th of </a:t>
            </a:r>
            <a:r>
              <a:rPr lang="nl-NL" sz="1800" dirty="0" err="1" smtClean="0"/>
              <a:t>January</a:t>
            </a:r>
            <a:r>
              <a:rPr lang="nl-NL" sz="1800" dirty="0" smtClean="0"/>
              <a:t> 1968.</a:t>
            </a:r>
          </a:p>
          <a:p>
            <a:r>
              <a:rPr lang="nl-NL" sz="1800" dirty="0" smtClean="0"/>
              <a:t>39 </a:t>
            </a:r>
            <a:r>
              <a:rPr lang="nl-NL" sz="1800" dirty="0" err="1" smtClean="0"/>
              <a:t>countries</a:t>
            </a:r>
            <a:r>
              <a:rPr lang="nl-NL" sz="1800" dirty="0" smtClean="0"/>
              <a:t> are </a:t>
            </a:r>
            <a:r>
              <a:rPr lang="nl-NL" sz="1800" dirty="0" err="1" smtClean="0"/>
              <a:t>members</a:t>
            </a:r>
            <a:r>
              <a:rPr lang="nl-NL" sz="1800" dirty="0" smtClean="0"/>
              <a:t> </a:t>
            </a:r>
          </a:p>
          <a:p>
            <a:r>
              <a:rPr lang="nl-NL" sz="1800" dirty="0" smtClean="0"/>
              <a:t>The name of the </a:t>
            </a:r>
            <a:r>
              <a:rPr lang="nl-NL" sz="1800" dirty="0" err="1" smtClean="0"/>
              <a:t>treatment</a:t>
            </a:r>
            <a:r>
              <a:rPr lang="nl-NL" sz="1800" dirty="0" smtClean="0"/>
              <a:t> is: "</a:t>
            </a:r>
            <a:r>
              <a:rPr lang="nl-NL" sz="1800" dirty="0" err="1" smtClean="0"/>
              <a:t>Recommendations</a:t>
            </a:r>
            <a:r>
              <a:rPr lang="nl-NL" sz="1800" dirty="0" smtClean="0"/>
              <a:t> </a:t>
            </a:r>
            <a:r>
              <a:rPr lang="nl-NL" sz="1800" dirty="0" err="1" smtClean="0"/>
              <a:t>on</a:t>
            </a:r>
            <a:r>
              <a:rPr lang="nl-NL" sz="1800" dirty="0" smtClean="0"/>
              <a:t> the Transport of </a:t>
            </a:r>
            <a:r>
              <a:rPr lang="nl-NL" sz="1800" dirty="0" err="1" smtClean="0"/>
              <a:t>Dangerous</a:t>
            </a:r>
            <a:r>
              <a:rPr lang="nl-NL" sz="1800" dirty="0" smtClean="0"/>
              <a:t> </a:t>
            </a:r>
            <a:r>
              <a:rPr lang="nl-NL" sz="1800" dirty="0" err="1" smtClean="0"/>
              <a:t>Goods</a:t>
            </a:r>
            <a:r>
              <a:rPr lang="nl-NL" sz="1800" dirty="0" smtClean="0"/>
              <a:t>",</a:t>
            </a:r>
          </a:p>
          <a:p>
            <a:r>
              <a:rPr lang="nl-NL" sz="1800" dirty="0" smtClean="0"/>
              <a:t>ADR = </a:t>
            </a:r>
            <a:r>
              <a:rPr lang="nl-NL" sz="1800" dirty="0" err="1" smtClean="0"/>
              <a:t>attachment</a:t>
            </a:r>
            <a:r>
              <a:rPr lang="nl-NL" sz="1800" dirty="0" smtClean="0"/>
              <a:t> of the </a:t>
            </a:r>
            <a:r>
              <a:rPr lang="nl-NL" sz="1800" dirty="0" err="1" smtClean="0"/>
              <a:t>treatment</a:t>
            </a:r>
            <a:r>
              <a:rPr lang="nl-NL" sz="1800" dirty="0" smtClean="0"/>
              <a:t>  </a:t>
            </a:r>
          </a:p>
          <a:p>
            <a:r>
              <a:rPr lang="nl-NL" sz="1800" dirty="0" err="1" smtClean="0"/>
              <a:t>Once</a:t>
            </a:r>
            <a:r>
              <a:rPr lang="nl-NL" sz="1800" dirty="0" smtClean="0"/>
              <a:t> per </a:t>
            </a:r>
            <a:r>
              <a:rPr lang="nl-NL" sz="1800" dirty="0" err="1" smtClean="0"/>
              <a:t>two</a:t>
            </a:r>
            <a:r>
              <a:rPr lang="nl-NL" sz="1800" dirty="0" smtClean="0"/>
              <a:t> </a:t>
            </a:r>
            <a:r>
              <a:rPr lang="nl-NL" sz="1800" dirty="0" err="1" smtClean="0"/>
              <a:t>year</a:t>
            </a:r>
            <a:r>
              <a:rPr lang="nl-NL" sz="1800" dirty="0" smtClean="0"/>
              <a:t> </a:t>
            </a:r>
            <a:r>
              <a:rPr lang="nl-NL" sz="1800" dirty="0" err="1" smtClean="0"/>
              <a:t>this</a:t>
            </a:r>
            <a:r>
              <a:rPr lang="nl-NL" sz="1800" dirty="0" smtClean="0"/>
              <a:t>  </a:t>
            </a:r>
            <a:r>
              <a:rPr lang="nl-NL" sz="1800" dirty="0" err="1" smtClean="0"/>
              <a:t>regulation</a:t>
            </a:r>
            <a:r>
              <a:rPr lang="nl-NL" sz="1800" dirty="0" smtClean="0"/>
              <a:t> </a:t>
            </a:r>
            <a:r>
              <a:rPr lang="nl-NL" sz="1800" dirty="0" err="1" smtClean="0"/>
              <a:t>will</a:t>
            </a:r>
            <a:r>
              <a:rPr lang="nl-NL" sz="1800" dirty="0" smtClean="0"/>
              <a:t> </a:t>
            </a:r>
            <a:r>
              <a:rPr lang="nl-NL" sz="1800" dirty="0" err="1" smtClean="0"/>
              <a:t>be</a:t>
            </a:r>
            <a:r>
              <a:rPr lang="nl-NL" sz="1800" dirty="0" smtClean="0"/>
              <a:t> </a:t>
            </a:r>
            <a:r>
              <a:rPr lang="nl-NL" sz="1800" dirty="0" err="1" smtClean="0"/>
              <a:t>updated</a:t>
            </a:r>
            <a:r>
              <a:rPr lang="nl-NL" sz="1800" dirty="0" smtClean="0"/>
              <a:t> </a:t>
            </a:r>
            <a:r>
              <a:rPr lang="nl-NL" sz="1800" dirty="0" err="1" smtClean="0"/>
              <a:t>by</a:t>
            </a:r>
            <a:r>
              <a:rPr lang="nl-NL" sz="1800" dirty="0" smtClean="0"/>
              <a:t> a </a:t>
            </a:r>
            <a:r>
              <a:rPr lang="nl-NL" sz="1800" dirty="0" err="1" smtClean="0"/>
              <a:t>commision</a:t>
            </a:r>
            <a:r>
              <a:rPr lang="nl-NL" sz="1800" dirty="0" smtClean="0"/>
              <a:t>; </a:t>
            </a:r>
          </a:p>
          <a:p>
            <a:r>
              <a:rPr lang="nl-NL" sz="1800" dirty="0" smtClean="0"/>
              <a:t>The </a:t>
            </a:r>
            <a:r>
              <a:rPr lang="nl-NL" sz="1800" dirty="0" err="1" smtClean="0"/>
              <a:t>new</a:t>
            </a:r>
            <a:r>
              <a:rPr lang="nl-NL" sz="1800" dirty="0" smtClean="0"/>
              <a:t> name </a:t>
            </a:r>
            <a:r>
              <a:rPr lang="nl-NL" sz="1800" dirty="0" err="1" smtClean="0"/>
              <a:t>will</a:t>
            </a:r>
            <a:r>
              <a:rPr lang="nl-NL" sz="1800" dirty="0" smtClean="0"/>
              <a:t> </a:t>
            </a:r>
            <a:r>
              <a:rPr lang="nl-NL" sz="1800" dirty="0" err="1" smtClean="0"/>
              <a:t>be</a:t>
            </a:r>
            <a:r>
              <a:rPr lang="nl-NL" sz="1800" dirty="0" smtClean="0"/>
              <a:t> ADR 2001, ADR 2003, ADR 2005...</a:t>
            </a:r>
          </a:p>
          <a:p>
            <a:r>
              <a:rPr lang="nl-NL" sz="1800" dirty="0" smtClean="0"/>
              <a:t>In Holland the ADR is a part of the </a:t>
            </a:r>
            <a:r>
              <a:rPr lang="nl-NL" sz="1800" dirty="0" err="1" smtClean="0"/>
              <a:t>law</a:t>
            </a:r>
            <a:r>
              <a:rPr lang="nl-NL" sz="1800" dirty="0" smtClean="0"/>
              <a:t> WMS = Wet Milieugevaarlijke stoffen. </a:t>
            </a:r>
          </a:p>
          <a:p>
            <a:endParaRPr lang="nl-NL" dirty="0" smtClean="0"/>
          </a:p>
        </p:txBody>
      </p:sp>
      <p:sp>
        <p:nvSpPr>
          <p:cNvPr id="9220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76E6D8-526D-4E12-BD70-A521EDC63FBD}" type="slidenum">
              <a:rPr lang="nl-NL" smtClean="0"/>
              <a:pPr/>
              <a:t>7</a:t>
            </a:fld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-417240" y="274638"/>
            <a:ext cx="8229600" cy="1143000"/>
          </a:xfrm>
        </p:spPr>
        <p:txBody>
          <a:bodyPr/>
          <a:lstStyle/>
          <a:p>
            <a:r>
              <a:rPr lang="nl-NL" dirty="0" err="1" smtClean="0"/>
              <a:t>Division</a:t>
            </a:r>
            <a:r>
              <a:rPr lang="nl-NL" dirty="0" smtClean="0"/>
              <a:t> </a:t>
            </a:r>
            <a:r>
              <a:rPr lang="nl-NL" dirty="0" err="1" smtClean="0"/>
              <a:t>tunnels-regime</a:t>
            </a:r>
            <a:r>
              <a:rPr lang="nl-NL" dirty="0" smtClean="0"/>
              <a:t> </a:t>
            </a:r>
          </a:p>
        </p:txBody>
      </p:sp>
      <p:sp>
        <p:nvSpPr>
          <p:cNvPr id="10243" name="Tijdelijke aanduiding voor inhoud 4"/>
          <p:cNvSpPr>
            <a:spLocks noGrp="1"/>
          </p:cNvSpPr>
          <p:nvPr>
            <p:ph idx="1"/>
          </p:nvPr>
        </p:nvSpPr>
        <p:spPr>
          <a:xfrm>
            <a:off x="5084" y="1556792"/>
            <a:ext cx="8815388" cy="4114800"/>
          </a:xfrm>
        </p:spPr>
        <p:txBody>
          <a:bodyPr/>
          <a:lstStyle/>
          <a:p>
            <a:r>
              <a:rPr lang="nl-NL" sz="2400" dirty="0" err="1" smtClean="0"/>
              <a:t>Category</a:t>
            </a:r>
            <a:r>
              <a:rPr lang="nl-NL" sz="2400" dirty="0" smtClean="0"/>
              <a:t> I: 	</a:t>
            </a:r>
            <a:r>
              <a:rPr lang="nl-NL" sz="2400" dirty="0" err="1" smtClean="0"/>
              <a:t>forbidden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transport of  					           </a:t>
            </a:r>
            <a:r>
              <a:rPr lang="nl-NL" sz="2400" dirty="0" err="1" smtClean="0"/>
              <a:t>combustible</a:t>
            </a:r>
            <a:r>
              <a:rPr lang="nl-NL" sz="2400" dirty="0" smtClean="0"/>
              <a:t> </a:t>
            </a:r>
            <a:r>
              <a:rPr lang="nl-NL" sz="2400" dirty="0" err="1" smtClean="0"/>
              <a:t>or</a:t>
            </a:r>
            <a:r>
              <a:rPr lang="nl-NL" sz="2400" dirty="0" smtClean="0"/>
              <a:t> </a:t>
            </a:r>
            <a:r>
              <a:rPr lang="nl-NL" sz="2400" dirty="0" err="1" smtClean="0"/>
              <a:t>poisonous</a:t>
            </a:r>
            <a:r>
              <a:rPr lang="nl-NL" sz="2400" dirty="0" smtClean="0"/>
              <a:t> </a:t>
            </a:r>
            <a:r>
              <a:rPr lang="nl-NL" sz="2400" dirty="0" err="1" smtClean="0"/>
              <a:t>goods</a:t>
            </a:r>
            <a:r>
              <a:rPr lang="nl-NL" sz="2400" dirty="0" smtClean="0"/>
              <a:t>. </a:t>
            </a:r>
          </a:p>
          <a:p>
            <a:endParaRPr lang="nl-NL" sz="2400" dirty="0" smtClean="0"/>
          </a:p>
          <a:p>
            <a:r>
              <a:rPr lang="nl-NL" sz="2400" dirty="0" err="1" smtClean="0"/>
              <a:t>Category</a:t>
            </a:r>
            <a:r>
              <a:rPr lang="nl-NL" sz="2400" dirty="0" smtClean="0"/>
              <a:t> II:	</a:t>
            </a:r>
            <a:r>
              <a:rPr lang="nl-NL" sz="2400" dirty="0" err="1" smtClean="0"/>
              <a:t>forbidden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all different kind 				           of </a:t>
            </a:r>
            <a:r>
              <a:rPr lang="nl-NL" sz="2400" dirty="0" err="1" smtClean="0"/>
              <a:t>dangerous</a:t>
            </a:r>
            <a:r>
              <a:rPr lang="nl-NL" sz="2400" dirty="0" smtClean="0"/>
              <a:t> </a:t>
            </a:r>
            <a:r>
              <a:rPr lang="nl-NL" sz="2400" dirty="0" err="1" smtClean="0"/>
              <a:t>goods</a:t>
            </a:r>
            <a:r>
              <a:rPr lang="nl-NL" sz="2400" dirty="0" smtClean="0"/>
              <a:t>.</a:t>
            </a:r>
          </a:p>
        </p:txBody>
      </p:sp>
      <p:sp>
        <p:nvSpPr>
          <p:cNvPr id="10244" name="Tijdelijke aanduiding voor dianumm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A95664-3DEF-49F4-8718-66FF46779192}" type="slidenum">
              <a:rPr lang="nl-NL" smtClean="0"/>
              <a:pPr/>
              <a:t>8</a:t>
            </a:fld>
            <a:endParaRPr lang="nl-NL" smtClean="0"/>
          </a:p>
        </p:txBody>
      </p:sp>
      <p:sp>
        <p:nvSpPr>
          <p:cNvPr id="10245" name="Rectangle 1"/>
          <p:cNvSpPr>
            <a:spLocks noChangeArrowheads="1"/>
          </p:cNvSpPr>
          <p:nvPr/>
        </p:nvSpPr>
        <p:spPr bwMode="auto">
          <a:xfrm>
            <a:off x="0" y="0"/>
            <a:ext cx="261938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nl-NL"/>
          </a:p>
          <a:p>
            <a:r>
              <a:rPr lang="nl-NL">
                <a:hlinkClick r:id="rId2"/>
              </a:rPr>
              <a:t> </a:t>
            </a:r>
            <a:endParaRPr lang="nl-NL" sz="18000"/>
          </a:p>
        </p:txBody>
      </p:sp>
      <p:pic>
        <p:nvPicPr>
          <p:cNvPr id="10246" name="Picture 2" descr="Afbeelding:Nederlands verkeersbord C22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3692" y="4027884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sz="3600" dirty="0" err="1" smtClean="0"/>
              <a:t>Class</a:t>
            </a:r>
            <a:r>
              <a:rPr lang="nl-NL" sz="3600" dirty="0" smtClean="0"/>
              <a:t>- 1- </a:t>
            </a:r>
            <a:r>
              <a:rPr lang="nl-NL" sz="3600" dirty="0" err="1" smtClean="0"/>
              <a:t>explosives</a:t>
            </a:r>
            <a:r>
              <a:rPr lang="nl-NL" sz="3600" dirty="0" smtClean="0"/>
              <a:t> </a:t>
            </a:r>
          </a:p>
        </p:txBody>
      </p:sp>
      <p:sp>
        <p:nvSpPr>
          <p:cNvPr id="11267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42633D-4C5A-4FB3-973E-220E1829FA09}" type="slidenum">
              <a:rPr lang="nl-NL" smtClean="0"/>
              <a:pPr/>
              <a:t>9</a:t>
            </a:fld>
            <a:endParaRPr lang="nl-NL" smtClean="0"/>
          </a:p>
        </p:txBody>
      </p:sp>
      <p:sp>
        <p:nvSpPr>
          <p:cNvPr id="11268" name="Tijdelijke aanduiding voor inhoud 4"/>
          <p:cNvSpPr>
            <a:spLocks noGrp="1"/>
          </p:cNvSpPr>
          <p:nvPr>
            <p:ph idx="1"/>
          </p:nvPr>
        </p:nvSpPr>
        <p:spPr>
          <a:xfrm>
            <a:off x="-57200" y="1927373"/>
            <a:ext cx="8229600" cy="4525963"/>
          </a:xfrm>
        </p:spPr>
        <p:txBody>
          <a:bodyPr/>
          <a:lstStyle/>
          <a:p>
            <a:r>
              <a:rPr lang="en-US" sz="2000" dirty="0" smtClean="0"/>
              <a:t>1.1 Explosives with a mass explosion hazard</a:t>
            </a:r>
          </a:p>
          <a:p>
            <a:pPr lvl="1">
              <a:buNone/>
            </a:pPr>
            <a:r>
              <a:rPr lang="en-US" sz="2000" dirty="0" smtClean="0"/>
              <a:t>    Ex:  TNT, dynamite, </a:t>
            </a:r>
            <a:r>
              <a:rPr lang="en-US" sz="2000" dirty="0" err="1" smtClean="0"/>
              <a:t>niutroglycerine</a:t>
            </a:r>
            <a:r>
              <a:rPr lang="en-US" sz="2000" dirty="0" smtClean="0"/>
              <a:t> .</a:t>
            </a:r>
          </a:p>
          <a:p>
            <a:r>
              <a:rPr lang="en-US" sz="2000" dirty="0" smtClean="0"/>
              <a:t>1.2 Explosives with a severe projection hazard.</a:t>
            </a:r>
          </a:p>
          <a:p>
            <a:r>
              <a:rPr lang="en-US" sz="2000" dirty="0" smtClean="0"/>
              <a:t>1.3 Explosives with a fire, blast or projection hazard but not a mass </a:t>
            </a:r>
            <a:br>
              <a:rPr lang="en-US" sz="2000" dirty="0" smtClean="0"/>
            </a:br>
            <a:r>
              <a:rPr lang="en-US" sz="2000" dirty="0" smtClean="0"/>
              <a:t>      explosion hazard.</a:t>
            </a:r>
          </a:p>
          <a:p>
            <a:r>
              <a:rPr lang="en-US" sz="2000" dirty="0" smtClean="0"/>
              <a:t>1.4 Minor fire or projection hazard (includes ammunition and most </a:t>
            </a:r>
            <a:br>
              <a:rPr lang="en-US" sz="2000" dirty="0" smtClean="0"/>
            </a:br>
            <a:r>
              <a:rPr lang="en-US" sz="2000" dirty="0" smtClean="0"/>
              <a:t>      consumer fireworks).</a:t>
            </a:r>
          </a:p>
          <a:p>
            <a:r>
              <a:rPr lang="en-US" sz="2000" dirty="0" smtClean="0"/>
              <a:t>1.5 An insensitive substance with a mass explosion hazard </a:t>
            </a:r>
            <a:br>
              <a:rPr lang="en-US" sz="2000" dirty="0" smtClean="0"/>
            </a:br>
            <a:r>
              <a:rPr lang="en-US" sz="2000" dirty="0" smtClean="0"/>
              <a:t>      (explosion similar to 1.1)</a:t>
            </a:r>
          </a:p>
          <a:p>
            <a:r>
              <a:rPr lang="en-US" sz="2000" dirty="0" smtClean="0"/>
              <a:t>1.6 Extremely insensitive articles.</a:t>
            </a:r>
          </a:p>
        </p:txBody>
      </p:sp>
      <p:pic>
        <p:nvPicPr>
          <p:cNvPr id="11269" name="Picture 6" descr="File:HAZMAT Class 1 Explosive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025" y="0"/>
            <a:ext cx="2376488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euw sjabloon NHTV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nieuw sjabloon NHTV</Template>
  <TotalTime>5330</TotalTime>
  <Words>698</Words>
  <Application>Microsoft Office PowerPoint</Application>
  <PresentationFormat>On-screen Show (4:3)</PresentationFormat>
  <Paragraphs>213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nieuw sjabloon NHTV</vt:lpstr>
      <vt:lpstr>Packager Shell-object</vt:lpstr>
      <vt:lpstr>PowerPoint Presentation</vt:lpstr>
      <vt:lpstr>                       2011 started well !!</vt:lpstr>
      <vt:lpstr>Dangerous goods                       </vt:lpstr>
      <vt:lpstr>Dangerous goods / transport  </vt:lpstr>
      <vt:lpstr>Dangerous goods / storage  </vt:lpstr>
      <vt:lpstr>Dangerous goods /  working with ..</vt:lpstr>
      <vt:lpstr>Birth of the recommendations </vt:lpstr>
      <vt:lpstr>Division tunnels-regime </vt:lpstr>
      <vt:lpstr>Class- 1- explosives </vt:lpstr>
      <vt:lpstr>Class 2- gases  </vt:lpstr>
      <vt:lpstr>Class 3- flammable liquides   </vt:lpstr>
      <vt:lpstr>Class 4 – flammable solids </vt:lpstr>
      <vt:lpstr>Class 5 – oxididing agents and organic peroxides </vt:lpstr>
      <vt:lpstr>Class 6 – toxic and infectious substances  </vt:lpstr>
      <vt:lpstr>Class 7 – radioactive  </vt:lpstr>
      <vt:lpstr>Class 8 – corrosive substances  </vt:lpstr>
      <vt:lpstr>Class 9 Miscellaneous</vt:lpstr>
      <vt:lpstr>Explanation Kemler code </vt:lpstr>
      <vt:lpstr>Emergency action codes </vt:lpstr>
      <vt:lpstr>UN-numbers (example)  </vt:lpstr>
      <vt:lpstr>Special Emergency Action codes </vt:lpstr>
      <vt:lpstr>    Second indication  </vt:lpstr>
      <vt:lpstr>Kemlercode plus TDG placards</vt:lpstr>
      <vt:lpstr>Package and storage </vt:lpstr>
      <vt:lpstr>Packages </vt:lpstr>
      <vt:lpstr>BLEVE Boiling Liquid Expanding Vapour Explosion  (kokende vloeistof-gasexpansie-explosie).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Trucks</dc:title>
  <dc:creator>Windows-gebruiker</dc:creator>
  <cp:lastModifiedBy>R. Boot</cp:lastModifiedBy>
  <cp:revision>17</cp:revision>
  <cp:lastPrinted>2011-12-20T10:07:37Z</cp:lastPrinted>
  <dcterms:created xsi:type="dcterms:W3CDTF">2012-05-10T11:25:45Z</dcterms:created>
  <dcterms:modified xsi:type="dcterms:W3CDTF">2016-09-21T08:05:28Z</dcterms:modified>
</cp:coreProperties>
</file>